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6"/>
  </p:notesMasterIdLst>
  <p:sldIdLst>
    <p:sldId id="274" r:id="rId4"/>
    <p:sldId id="265" r:id="rId5"/>
    <p:sldId id="280" r:id="rId6"/>
    <p:sldId id="276" r:id="rId7"/>
    <p:sldId id="277" r:id="rId8"/>
    <p:sldId id="275" r:id="rId9"/>
    <p:sldId id="278" r:id="rId10"/>
    <p:sldId id="279" r:id="rId11"/>
    <p:sldId id="281" r:id="rId12"/>
    <p:sldId id="282" r:id="rId13"/>
    <p:sldId id="264" r:id="rId14"/>
    <p:sldId id="268" r:id="rId15"/>
  </p:sldIdLst>
  <p:sldSz cx="9144000" cy="5143500" type="screen16x9"/>
  <p:notesSz cx="6858000" cy="9144000"/>
  <p:embeddedFontLst>
    <p:embeddedFont>
      <p:font typeface="Space Grotesk" panose="020B0604020202020204" charset="0"/>
      <p:regular r:id="rId17"/>
      <p:bold r:id="rId18"/>
    </p:embeddedFont>
    <p:embeddedFont>
      <p:font typeface="Space Grotesk Mediu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ZlTfeqZ+RNp8+2BxpziBjqBH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63CB"/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8ABFF-71ED-4189-87C9-DA1EBE0F222D}" v="12" dt="2024-08-13T18:35:38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1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Obrusnik" userId="7ade5094-735e-49d9-851d-41bf855fba2c" providerId="ADAL" clId="{C968ABFF-71ED-4189-87C9-DA1EBE0F222D}"/>
    <pc:docChg chg="undo custSel modSld">
      <pc:chgData name="Nicolas Obrusnik" userId="7ade5094-735e-49d9-851d-41bf855fba2c" providerId="ADAL" clId="{C968ABFF-71ED-4189-87C9-DA1EBE0F222D}" dt="2024-08-13T18:46:06.763" v="267" actId="20577"/>
      <pc:docMkLst>
        <pc:docMk/>
      </pc:docMkLst>
      <pc:sldChg chg="modSp mod">
        <pc:chgData name="Nicolas Obrusnik" userId="7ade5094-735e-49d9-851d-41bf855fba2c" providerId="ADAL" clId="{C968ABFF-71ED-4189-87C9-DA1EBE0F222D}" dt="2024-08-13T18:42:44.666" v="234" actId="207"/>
        <pc:sldMkLst>
          <pc:docMk/>
          <pc:sldMk cId="0" sldId="264"/>
        </pc:sldMkLst>
        <pc:spChg chg="mod">
          <ac:chgData name="Nicolas Obrusnik" userId="7ade5094-735e-49d9-851d-41bf855fba2c" providerId="ADAL" clId="{C968ABFF-71ED-4189-87C9-DA1EBE0F222D}" dt="2024-08-13T18:42:44.666" v="234" actId="207"/>
          <ac:spMkLst>
            <pc:docMk/>
            <pc:sldMk cId="0" sldId="264"/>
            <ac:spMk id="11" creationId="{C17DBBDC-8F46-7F51-0ACA-B167E64F98F8}"/>
          </ac:spMkLst>
        </pc:spChg>
        <pc:spChg chg="mod">
          <ac:chgData name="Nicolas Obrusnik" userId="7ade5094-735e-49d9-851d-41bf855fba2c" providerId="ADAL" clId="{C968ABFF-71ED-4189-87C9-DA1EBE0F222D}" dt="2024-08-13T18:42:39.891" v="232" actId="207"/>
          <ac:spMkLst>
            <pc:docMk/>
            <pc:sldMk cId="0" sldId="264"/>
            <ac:spMk id="171" creationId="{00000000-0000-0000-0000-000000000000}"/>
          </ac:spMkLst>
        </pc:spChg>
      </pc:sldChg>
      <pc:sldChg chg="modSp mod">
        <pc:chgData name="Nicolas Obrusnik" userId="7ade5094-735e-49d9-851d-41bf855fba2c" providerId="ADAL" clId="{C968ABFF-71ED-4189-87C9-DA1EBE0F222D}" dt="2024-08-13T18:41:59.681" v="230" actId="207"/>
        <pc:sldMkLst>
          <pc:docMk/>
          <pc:sldMk cId="0" sldId="265"/>
        </pc:sldMkLst>
        <pc:spChg chg="mod">
          <ac:chgData name="Nicolas Obrusnik" userId="7ade5094-735e-49d9-851d-41bf855fba2c" providerId="ADAL" clId="{C968ABFF-71ED-4189-87C9-DA1EBE0F222D}" dt="2024-08-13T18:41:59.681" v="230" actId="207"/>
          <ac:spMkLst>
            <pc:docMk/>
            <pc:sldMk cId="0" sldId="265"/>
            <ac:spMk id="7" creationId="{22061618-9E1E-738A-78CC-AAA029B02A6C}"/>
          </ac:spMkLst>
        </pc:spChg>
        <pc:spChg chg="mod">
          <ac:chgData name="Nicolas Obrusnik" userId="7ade5094-735e-49d9-851d-41bf855fba2c" providerId="ADAL" clId="{C968ABFF-71ED-4189-87C9-DA1EBE0F222D}" dt="2024-08-13T18:41:55.568" v="229" actId="207"/>
          <ac:spMkLst>
            <pc:docMk/>
            <pc:sldMk cId="0" sldId="265"/>
            <ac:spMk id="181" creationId="{00000000-0000-0000-0000-000000000000}"/>
          </ac:spMkLst>
        </pc:spChg>
      </pc:sldChg>
      <pc:sldChg chg="delSp modSp mod">
        <pc:chgData name="Nicolas Obrusnik" userId="7ade5094-735e-49d9-851d-41bf855fba2c" providerId="ADAL" clId="{C968ABFF-71ED-4189-87C9-DA1EBE0F222D}" dt="2024-08-13T18:22:51.419" v="33" actId="1076"/>
        <pc:sldMkLst>
          <pc:docMk/>
          <pc:sldMk cId="0" sldId="268"/>
        </pc:sldMkLst>
        <pc:spChg chg="del">
          <ac:chgData name="Nicolas Obrusnik" userId="7ade5094-735e-49d9-851d-41bf855fba2c" providerId="ADAL" clId="{C968ABFF-71ED-4189-87C9-DA1EBE0F222D}" dt="2024-08-13T18:22:47.229" v="32" actId="478"/>
          <ac:spMkLst>
            <pc:docMk/>
            <pc:sldMk cId="0" sldId="268"/>
            <ac:spMk id="227" creationId="{00000000-0000-0000-0000-000000000000}"/>
          </ac:spMkLst>
        </pc:spChg>
        <pc:picChg chg="mod">
          <ac:chgData name="Nicolas Obrusnik" userId="7ade5094-735e-49d9-851d-41bf855fba2c" providerId="ADAL" clId="{C968ABFF-71ED-4189-87C9-DA1EBE0F222D}" dt="2024-08-13T18:22:51.419" v="33" actId="1076"/>
          <ac:picMkLst>
            <pc:docMk/>
            <pc:sldMk cId="0" sldId="268"/>
            <ac:picMk id="2" creationId="{9DBDC62D-254D-305D-AC14-9140F88CE8A5}"/>
          </ac:picMkLst>
        </pc:picChg>
      </pc:sldChg>
      <pc:sldChg chg="delSp mod">
        <pc:chgData name="Nicolas Obrusnik" userId="7ade5094-735e-49d9-851d-41bf855fba2c" providerId="ADAL" clId="{C968ABFF-71ED-4189-87C9-DA1EBE0F222D}" dt="2024-08-13T18:16:49.051" v="0" actId="478"/>
        <pc:sldMkLst>
          <pc:docMk/>
          <pc:sldMk cId="1714328610" sldId="274"/>
        </pc:sldMkLst>
        <pc:spChg chg="del">
          <ac:chgData name="Nicolas Obrusnik" userId="7ade5094-735e-49d9-851d-41bf855fba2c" providerId="ADAL" clId="{C968ABFF-71ED-4189-87C9-DA1EBE0F222D}" dt="2024-08-13T18:16:49.051" v="0" actId="478"/>
          <ac:spMkLst>
            <pc:docMk/>
            <pc:sldMk cId="1714328610" sldId="274"/>
            <ac:spMk id="131" creationId="{00000000-0000-0000-0000-000000000000}"/>
          </ac:spMkLst>
        </pc:spChg>
      </pc:sldChg>
      <pc:sldChg chg="modSp mod">
        <pc:chgData name="Nicolas Obrusnik" userId="7ade5094-735e-49d9-851d-41bf855fba2c" providerId="ADAL" clId="{C968ABFF-71ED-4189-87C9-DA1EBE0F222D}" dt="2024-08-13T18:44:49.999" v="249" actId="20577"/>
        <pc:sldMkLst>
          <pc:docMk/>
          <pc:sldMk cId="0" sldId="275"/>
        </pc:sldMkLst>
        <pc:spChg chg="mod">
          <ac:chgData name="Nicolas Obrusnik" userId="7ade5094-735e-49d9-851d-41bf855fba2c" providerId="ADAL" clId="{C968ABFF-71ED-4189-87C9-DA1EBE0F222D}" dt="2024-08-13T18:44:49.999" v="249" actId="20577"/>
          <ac:spMkLst>
            <pc:docMk/>
            <pc:sldMk cId="0" sldId="275"/>
            <ac:spMk id="12" creationId="{DADA00CE-BE46-1B1D-DD17-F0CC7ACB3676}"/>
          </ac:spMkLst>
        </pc:spChg>
      </pc:sldChg>
      <pc:sldChg chg="modSp mod">
        <pc:chgData name="Nicolas Obrusnik" userId="7ade5094-735e-49d9-851d-41bf855fba2c" providerId="ADAL" clId="{C968ABFF-71ED-4189-87C9-DA1EBE0F222D}" dt="2024-08-13T18:41:31.436" v="226" actId="207"/>
        <pc:sldMkLst>
          <pc:docMk/>
          <pc:sldMk cId="3056077011" sldId="276"/>
        </pc:sldMkLst>
        <pc:spChg chg="mod">
          <ac:chgData name="Nicolas Obrusnik" userId="7ade5094-735e-49d9-851d-41bf855fba2c" providerId="ADAL" clId="{C968ABFF-71ED-4189-87C9-DA1EBE0F222D}" dt="2024-08-13T18:41:31.436" v="226" actId="207"/>
          <ac:spMkLst>
            <pc:docMk/>
            <pc:sldMk cId="3056077011" sldId="276"/>
            <ac:spMk id="12" creationId="{DADA00CE-BE46-1B1D-DD17-F0CC7ACB3676}"/>
          </ac:spMkLst>
        </pc:spChg>
      </pc:sldChg>
      <pc:sldChg chg="modSp mod">
        <pc:chgData name="Nicolas Obrusnik" userId="7ade5094-735e-49d9-851d-41bf855fba2c" providerId="ADAL" clId="{C968ABFF-71ED-4189-87C9-DA1EBE0F222D}" dt="2024-08-13T18:45:32.477" v="264" actId="113"/>
        <pc:sldMkLst>
          <pc:docMk/>
          <pc:sldMk cId="4228552964" sldId="277"/>
        </pc:sldMkLst>
        <pc:spChg chg="mod">
          <ac:chgData name="Nicolas Obrusnik" userId="7ade5094-735e-49d9-851d-41bf855fba2c" providerId="ADAL" clId="{C968ABFF-71ED-4189-87C9-DA1EBE0F222D}" dt="2024-08-13T18:45:32.477" v="264" actId="113"/>
          <ac:spMkLst>
            <pc:docMk/>
            <pc:sldMk cId="4228552964" sldId="277"/>
            <ac:spMk id="8" creationId="{3520B308-67A5-57EF-7AE6-A9DEF395D468}"/>
          </ac:spMkLst>
        </pc:spChg>
        <pc:spChg chg="mod">
          <ac:chgData name="Nicolas Obrusnik" userId="7ade5094-735e-49d9-851d-41bf855fba2c" providerId="ADAL" clId="{C968ABFF-71ED-4189-87C9-DA1EBE0F222D}" dt="2024-08-13T18:45:16.813" v="260" actId="20577"/>
          <ac:spMkLst>
            <pc:docMk/>
            <pc:sldMk cId="4228552964" sldId="277"/>
            <ac:spMk id="12" creationId="{DADA00CE-BE46-1B1D-DD17-F0CC7ACB3676}"/>
          </ac:spMkLst>
        </pc:spChg>
      </pc:sldChg>
      <pc:sldChg chg="modSp mod">
        <pc:chgData name="Nicolas Obrusnik" userId="7ade5094-735e-49d9-851d-41bf855fba2c" providerId="ADAL" clId="{C968ABFF-71ED-4189-87C9-DA1EBE0F222D}" dt="2024-08-13T18:44:18.381" v="246" actId="6549"/>
        <pc:sldMkLst>
          <pc:docMk/>
          <pc:sldMk cId="0" sldId="278"/>
        </pc:sldMkLst>
        <pc:spChg chg="mod">
          <ac:chgData name="Nicolas Obrusnik" userId="7ade5094-735e-49d9-851d-41bf855fba2c" providerId="ADAL" clId="{C968ABFF-71ED-4189-87C9-DA1EBE0F222D}" dt="2024-08-13T18:44:18.381" v="246" actId="6549"/>
          <ac:spMkLst>
            <pc:docMk/>
            <pc:sldMk cId="0" sldId="278"/>
            <ac:spMk id="171" creationId="{00000000-0000-0000-0000-000000000000}"/>
          </ac:spMkLst>
        </pc:spChg>
      </pc:sldChg>
      <pc:sldChg chg="modSp mod">
        <pc:chgData name="Nicolas Obrusnik" userId="7ade5094-735e-49d9-851d-41bf855fba2c" providerId="ADAL" clId="{C968ABFF-71ED-4189-87C9-DA1EBE0F222D}" dt="2024-08-13T18:45:55.077" v="265" actId="20577"/>
        <pc:sldMkLst>
          <pc:docMk/>
          <pc:sldMk cId="270587073" sldId="279"/>
        </pc:sldMkLst>
        <pc:spChg chg="mod">
          <ac:chgData name="Nicolas Obrusnik" userId="7ade5094-735e-49d9-851d-41bf855fba2c" providerId="ADAL" clId="{C968ABFF-71ED-4189-87C9-DA1EBE0F222D}" dt="2024-08-13T18:45:55.077" v="265" actId="20577"/>
          <ac:spMkLst>
            <pc:docMk/>
            <pc:sldMk cId="270587073" sldId="279"/>
            <ac:spMk id="5" creationId="{E273EC38-340F-EBEA-D625-B1C75A18C3B7}"/>
          </ac:spMkLst>
        </pc:spChg>
      </pc:sldChg>
      <pc:sldChg chg="modSp mod">
        <pc:chgData name="Nicolas Obrusnik" userId="7ade5094-735e-49d9-851d-41bf855fba2c" providerId="ADAL" clId="{C968ABFF-71ED-4189-87C9-DA1EBE0F222D}" dt="2024-08-13T18:41:47.554" v="228" actId="313"/>
        <pc:sldMkLst>
          <pc:docMk/>
          <pc:sldMk cId="1512955903" sldId="280"/>
        </pc:sldMkLst>
        <pc:spChg chg="mod">
          <ac:chgData name="Nicolas Obrusnik" userId="7ade5094-735e-49d9-851d-41bf855fba2c" providerId="ADAL" clId="{C968ABFF-71ED-4189-87C9-DA1EBE0F222D}" dt="2024-08-13T18:41:47.554" v="228" actId="313"/>
          <ac:spMkLst>
            <pc:docMk/>
            <pc:sldMk cId="1512955903" sldId="280"/>
            <ac:spMk id="192" creationId="{00000000-0000-0000-0000-000000000000}"/>
          </ac:spMkLst>
        </pc:spChg>
      </pc:sldChg>
      <pc:sldChg chg="addSp modSp mod">
        <pc:chgData name="Nicolas Obrusnik" userId="7ade5094-735e-49d9-851d-41bf855fba2c" providerId="ADAL" clId="{C968ABFF-71ED-4189-87C9-DA1EBE0F222D}" dt="2024-08-13T18:46:01.068" v="266" actId="20577"/>
        <pc:sldMkLst>
          <pc:docMk/>
          <pc:sldMk cId="0" sldId="281"/>
        </pc:sldMkLst>
        <pc:spChg chg="add mod">
          <ac:chgData name="Nicolas Obrusnik" userId="7ade5094-735e-49d9-851d-41bf855fba2c" providerId="ADAL" clId="{C968ABFF-71ED-4189-87C9-DA1EBE0F222D}" dt="2024-08-13T18:23:01.730" v="34"/>
          <ac:spMkLst>
            <pc:docMk/>
            <pc:sldMk cId="0" sldId="281"/>
            <ac:spMk id="2" creationId="{329E478C-91A2-7C0A-E4CA-0B2362BA1EE2}"/>
          </ac:spMkLst>
        </pc:spChg>
        <pc:spChg chg="mod">
          <ac:chgData name="Nicolas Obrusnik" userId="7ade5094-735e-49d9-851d-41bf855fba2c" providerId="ADAL" clId="{C968ABFF-71ED-4189-87C9-DA1EBE0F222D}" dt="2024-08-13T18:23:57.943" v="41" actId="14100"/>
          <ac:spMkLst>
            <pc:docMk/>
            <pc:sldMk cId="0" sldId="281"/>
            <ac:spMk id="8" creationId="{284D5B7F-61B5-E21C-F3C7-135FFE8F50BF}"/>
          </ac:spMkLst>
        </pc:spChg>
        <pc:spChg chg="mod">
          <ac:chgData name="Nicolas Obrusnik" userId="7ade5094-735e-49d9-851d-41bf855fba2c" providerId="ADAL" clId="{C968ABFF-71ED-4189-87C9-DA1EBE0F222D}" dt="2024-08-13T18:46:01.068" v="266" actId="20577"/>
          <ac:spMkLst>
            <pc:docMk/>
            <pc:sldMk cId="0" sldId="281"/>
            <ac:spMk id="171" creationId="{00000000-0000-0000-0000-000000000000}"/>
          </ac:spMkLst>
        </pc:spChg>
        <pc:picChg chg="add mod">
          <ac:chgData name="Nicolas Obrusnik" userId="7ade5094-735e-49d9-851d-41bf855fba2c" providerId="ADAL" clId="{C968ABFF-71ED-4189-87C9-DA1EBE0F222D}" dt="2024-08-13T18:23:01.730" v="34"/>
          <ac:picMkLst>
            <pc:docMk/>
            <pc:sldMk cId="0" sldId="281"/>
            <ac:picMk id="3" creationId="{EE1507D4-5F6F-7784-B22F-CD29B2416C05}"/>
          </ac:picMkLst>
        </pc:picChg>
        <pc:picChg chg="mod">
          <ac:chgData name="Nicolas Obrusnik" userId="7ade5094-735e-49d9-851d-41bf855fba2c" providerId="ADAL" clId="{C968ABFF-71ED-4189-87C9-DA1EBE0F222D}" dt="2024-08-13T18:24:52.180" v="55" actId="14100"/>
          <ac:picMkLst>
            <pc:docMk/>
            <pc:sldMk cId="0" sldId="281"/>
            <ac:picMk id="5" creationId="{45F43E73-44B4-4EA7-8605-75C389C6DB1A}"/>
          </ac:picMkLst>
        </pc:picChg>
        <pc:picChg chg="mod">
          <ac:chgData name="Nicolas Obrusnik" userId="7ade5094-735e-49d9-851d-41bf855fba2c" providerId="ADAL" clId="{C968ABFF-71ED-4189-87C9-DA1EBE0F222D}" dt="2024-08-13T18:24:54.622" v="56" actId="14100"/>
          <ac:picMkLst>
            <pc:docMk/>
            <pc:sldMk cId="0" sldId="281"/>
            <ac:picMk id="7" creationId="{54DB1375-6190-7A27-C9AE-F067F9565DDD}"/>
          </ac:picMkLst>
        </pc:picChg>
        <pc:picChg chg="mod">
          <ac:chgData name="Nicolas Obrusnik" userId="7ade5094-735e-49d9-851d-41bf855fba2c" providerId="ADAL" clId="{C968ABFF-71ED-4189-87C9-DA1EBE0F222D}" dt="2024-08-13T18:24:30.686" v="48" actId="14100"/>
          <ac:picMkLst>
            <pc:docMk/>
            <pc:sldMk cId="0" sldId="281"/>
            <ac:picMk id="1026" creationId="{EEDFC7D4-DC0E-2253-CBFD-ADE4D301E8BD}"/>
          </ac:picMkLst>
        </pc:picChg>
      </pc:sldChg>
      <pc:sldChg chg="addSp delSp modSp mod">
        <pc:chgData name="Nicolas Obrusnik" userId="7ade5094-735e-49d9-851d-41bf855fba2c" providerId="ADAL" clId="{C968ABFF-71ED-4189-87C9-DA1EBE0F222D}" dt="2024-08-13T18:46:06.763" v="267" actId="20577"/>
        <pc:sldMkLst>
          <pc:docMk/>
          <pc:sldMk cId="3321614605" sldId="282"/>
        </pc:sldMkLst>
        <pc:spChg chg="add mod">
          <ac:chgData name="Nicolas Obrusnik" userId="7ade5094-735e-49d9-851d-41bf855fba2c" providerId="ADAL" clId="{C968ABFF-71ED-4189-87C9-DA1EBE0F222D}" dt="2024-08-13T18:23:03.581" v="35"/>
          <ac:spMkLst>
            <pc:docMk/>
            <pc:sldMk cId="3321614605" sldId="282"/>
            <ac:spMk id="2" creationId="{77650357-5555-BD76-6D8F-DE2EAC066697}"/>
          </ac:spMkLst>
        </pc:spChg>
        <pc:spChg chg="add mod">
          <ac:chgData name="Nicolas Obrusnik" userId="7ade5094-735e-49d9-851d-41bf855fba2c" providerId="ADAL" clId="{C968ABFF-71ED-4189-87C9-DA1EBE0F222D}" dt="2024-08-13T18:46:06.763" v="267" actId="20577"/>
          <ac:spMkLst>
            <pc:docMk/>
            <pc:sldMk cId="3321614605" sldId="282"/>
            <ac:spMk id="5" creationId="{1BC9108F-E261-117D-5848-DC91A0422C6B}"/>
          </ac:spMkLst>
        </pc:spChg>
        <pc:spChg chg="add del mod">
          <ac:chgData name="Nicolas Obrusnik" userId="7ade5094-735e-49d9-851d-41bf855fba2c" providerId="ADAL" clId="{C968ABFF-71ED-4189-87C9-DA1EBE0F222D}" dt="2024-08-13T18:38:47.811" v="181" actId="478"/>
          <ac:spMkLst>
            <pc:docMk/>
            <pc:sldMk cId="3321614605" sldId="282"/>
            <ac:spMk id="7" creationId="{D645CCA3-3373-98A2-3CAE-037DB8579AD7}"/>
          </ac:spMkLst>
        </pc:spChg>
        <pc:spChg chg="mod">
          <ac:chgData name="Nicolas Obrusnik" userId="7ade5094-735e-49d9-851d-41bf855fba2c" providerId="ADAL" clId="{C968ABFF-71ED-4189-87C9-DA1EBE0F222D}" dt="2024-08-13T18:29:52.582" v="92" actId="1076"/>
          <ac:spMkLst>
            <pc:docMk/>
            <pc:sldMk cId="3321614605" sldId="282"/>
            <ac:spMk id="8" creationId="{284D5B7F-61B5-E21C-F3C7-135FFE8F50BF}"/>
          </ac:spMkLst>
        </pc:spChg>
        <pc:spChg chg="del mod">
          <ac:chgData name="Nicolas Obrusnik" userId="7ade5094-735e-49d9-851d-41bf855fba2c" providerId="ADAL" clId="{C968ABFF-71ED-4189-87C9-DA1EBE0F222D}" dt="2024-08-13T18:38:35.912" v="180" actId="478"/>
          <ac:spMkLst>
            <pc:docMk/>
            <pc:sldMk cId="3321614605" sldId="282"/>
            <ac:spMk id="171" creationId="{00000000-0000-0000-0000-000000000000}"/>
          </ac:spMkLst>
        </pc:spChg>
        <pc:picChg chg="mod">
          <ac:chgData name="Nicolas Obrusnik" userId="7ade5094-735e-49d9-851d-41bf855fba2c" providerId="ADAL" clId="{C968ABFF-71ED-4189-87C9-DA1EBE0F222D}" dt="2024-08-13T18:29:17.545" v="88" actId="1076"/>
          <ac:picMkLst>
            <pc:docMk/>
            <pc:sldMk cId="3321614605" sldId="282"/>
            <ac:picMk id="3" creationId="{C2E976A1-5D71-73DD-7A87-23F7B94A5659}"/>
          </ac:picMkLst>
        </pc:picChg>
        <pc:picChg chg="add mod">
          <ac:chgData name="Nicolas Obrusnik" userId="7ade5094-735e-49d9-851d-41bf855fba2c" providerId="ADAL" clId="{C968ABFF-71ED-4189-87C9-DA1EBE0F222D}" dt="2024-08-13T18:23:03.581" v="35"/>
          <ac:picMkLst>
            <pc:docMk/>
            <pc:sldMk cId="3321614605" sldId="282"/>
            <ac:picMk id="4" creationId="{60EDD874-CC10-5AE1-0E96-2277C4ED0C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85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5501457d5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f5501457d5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965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68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8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22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09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10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34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7911975" y="4486225"/>
            <a:ext cx="1031798" cy="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g1f5501457d5_0_152"/>
          <p:cNvCxnSpPr/>
          <p:nvPr/>
        </p:nvCxnSpPr>
        <p:spPr>
          <a:xfrm rot="10800000">
            <a:off x="19844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AA63CB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33" name="Google Shape;133;g1f5501457d5_0_152"/>
          <p:cNvCxnSpPr/>
          <p:nvPr/>
        </p:nvCxnSpPr>
        <p:spPr>
          <a:xfrm rot="10800000">
            <a:off x="56901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AA63CB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34" name="Google Shape;134;g1f5501457d5_0_152"/>
          <p:cNvCxnSpPr/>
          <p:nvPr/>
        </p:nvCxnSpPr>
        <p:spPr>
          <a:xfrm rot="10800000">
            <a:off x="4572000" y="3413450"/>
            <a:ext cx="0" cy="1755600"/>
          </a:xfrm>
          <a:prstGeom prst="straightConnector1">
            <a:avLst/>
          </a:prstGeom>
          <a:noFill/>
          <a:ln w="19050" cap="flat" cmpd="sng">
            <a:solidFill>
              <a:srgbClr val="AA63CB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35" name="Google Shape;135;g1f5501457d5_0_152"/>
          <p:cNvSpPr/>
          <p:nvPr/>
        </p:nvSpPr>
        <p:spPr>
          <a:xfrm>
            <a:off x="0" y="1649449"/>
            <a:ext cx="9144000" cy="19233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f5501457d5_0_152"/>
          <p:cNvSpPr txBox="1"/>
          <p:nvPr/>
        </p:nvSpPr>
        <p:spPr>
          <a:xfrm>
            <a:off x="533025" y="2133950"/>
            <a:ext cx="7822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5000" b="1" i="0" u="none" strike="noStrike" cap="none" dirty="0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SEG INGENIERÍA S.A.</a:t>
            </a:r>
            <a:endParaRPr sz="5000" b="1" i="0" u="none" strike="noStrike" cap="none" dirty="0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37" name="Google Shape;137;g1f5501457d5_0_152"/>
          <p:cNvSpPr txBox="1"/>
          <p:nvPr/>
        </p:nvSpPr>
        <p:spPr>
          <a:xfrm>
            <a:off x="591125" y="4037825"/>
            <a:ext cx="312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sz="3300" b="1" dirty="0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138" name="Google Shape;138;g1f5501457d5_0_152"/>
          <p:cNvPicPr preferRelativeResize="0"/>
          <p:nvPr/>
        </p:nvPicPr>
        <p:blipFill rotWithShape="1">
          <a:blip r:embed="rId3">
            <a:alphaModFix/>
          </a:blip>
          <a:srcRect l="-1032" t="-7200" r="-1165" b="-7636"/>
          <a:stretch/>
        </p:blipFill>
        <p:spPr>
          <a:xfrm>
            <a:off x="6049224" y="537050"/>
            <a:ext cx="2771324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f5501457d5_0_152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04380" y="537050"/>
            <a:ext cx="1174042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f5501457d5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9025" y="277125"/>
            <a:ext cx="1305800" cy="1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1035D73-175A-0B95-C864-06F675F80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882" y="3606803"/>
            <a:ext cx="1504516" cy="15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2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40"/>
            <a:ext cx="311958" cy="343899"/>
          </a:xfrm>
          <a:prstGeom prst="rect">
            <a:avLst/>
          </a:prstGeom>
          <a:noFill/>
          <a:ln>
            <a:solidFill>
              <a:srgbClr val="AA63CB"/>
            </a:solidFill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84D5B7F-61B5-E21C-F3C7-135FFE8F50BF}"/>
              </a:ext>
            </a:extLst>
          </p:cNvPr>
          <p:cNvSpPr txBox="1"/>
          <p:nvPr/>
        </p:nvSpPr>
        <p:spPr>
          <a:xfrm>
            <a:off x="5086254" y="168040"/>
            <a:ext cx="364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kern="1200" dirty="0">
                <a:solidFill>
                  <a:srgbClr val="AA63CB"/>
                </a:solidFill>
                <a:latin typeface="Space Grotesk" panose="020B0604020202020204" charset="0"/>
                <a:ea typeface="+mn-ea"/>
                <a:cs typeface="Space Grotesk" panose="020B0604020202020204" charset="0"/>
              </a:rPr>
              <a:t>CEE 2023: CRISTALPET</a:t>
            </a:r>
            <a:endParaRPr lang="es-UY" sz="2000" b="1" kern="1200" dirty="0">
              <a:solidFill>
                <a:srgbClr val="AA63CB"/>
              </a:solidFill>
              <a:latin typeface="Space Grotesk" panose="020B0604020202020204" charset="0"/>
              <a:ea typeface="+mn-ea"/>
              <a:cs typeface="Space Grotesk" panose="020B0604020202020204" charset="0"/>
            </a:endParaRPr>
          </a:p>
        </p:txBody>
      </p:sp>
      <p:pic>
        <p:nvPicPr>
          <p:cNvPr id="3" name="Imagen 2" descr="Tren de carga pasando por unos rieles&#10;&#10;Descripción generada automáticamente con confianza baja">
            <a:extLst>
              <a:ext uri="{FF2B5EF4-FFF2-40B4-BE49-F238E27FC236}">
                <a16:creationId xmlns:a16="http://schemas.microsoft.com/office/drawing/2014/main" id="{C2E976A1-5D71-73DD-7A87-23F7B94A5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5" y="987290"/>
            <a:ext cx="4225224" cy="3168919"/>
          </a:xfrm>
          <a:prstGeom prst="rect">
            <a:avLst/>
          </a:prstGeom>
        </p:spPr>
      </p:pic>
      <p:sp>
        <p:nvSpPr>
          <p:cNvPr id="2" name="Google Shape;210;p6">
            <a:extLst>
              <a:ext uri="{FF2B5EF4-FFF2-40B4-BE49-F238E27FC236}">
                <a16:creationId xmlns:a16="http://schemas.microsoft.com/office/drawing/2014/main" id="{77650357-5555-BD76-6D8F-DE2EAC066697}"/>
              </a:ext>
            </a:extLst>
          </p:cNvPr>
          <p:cNvSpPr/>
          <p:nvPr/>
        </p:nvSpPr>
        <p:spPr>
          <a:xfrm>
            <a:off x="4225224" y="-17778"/>
            <a:ext cx="624599" cy="642371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211;p6">
            <a:extLst>
              <a:ext uri="{FF2B5EF4-FFF2-40B4-BE49-F238E27FC236}">
                <a16:creationId xmlns:a16="http://schemas.microsoft.com/office/drawing/2014/main" id="{60EDD874-CC10-5AE1-0E96-2277C4ED0C8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419" y="1306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1;p3">
            <a:extLst>
              <a:ext uri="{FF2B5EF4-FFF2-40B4-BE49-F238E27FC236}">
                <a16:creationId xmlns:a16="http://schemas.microsoft.com/office/drawing/2014/main" id="{1BC9108F-E261-117D-5848-DC91A0422C6B}"/>
              </a:ext>
            </a:extLst>
          </p:cNvPr>
          <p:cNvSpPr txBox="1">
            <a:spLocks/>
          </p:cNvSpPr>
          <p:nvPr/>
        </p:nvSpPr>
        <p:spPr>
          <a:xfrm>
            <a:off x="4355419" y="875926"/>
            <a:ext cx="4593372" cy="19802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MEDIDA: </a:t>
            </a:r>
            <a:r>
              <a:rPr lang="es-UY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Instalación de 2 máquinas inyectoras de última generación.</a:t>
            </a:r>
          </a:p>
          <a:p>
            <a:pPr marL="114300" indent="0">
              <a:buFont typeface="Arial"/>
              <a:buNone/>
            </a:pPr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Font typeface="Arial"/>
              <a:buNone/>
            </a:pPr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DESCRIPCIÓN:</a:t>
            </a:r>
            <a:r>
              <a:rPr lang="es-MX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 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La medida de instalación de nuevas líneas de inyección busca obtener un mejor rendimiento en la producción de proformas de PET, como resultado de la mejora tecnológica de estos equipos.</a:t>
            </a:r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Font typeface="Arial"/>
              <a:buNone/>
            </a:pPr>
            <a:endParaRPr lang="es-ES" sz="825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None/>
            </a:pPr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AHORROS ANUALES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ENERGÉTICOS: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150 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tep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EMISIONES: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176 tCO2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ECONÓMICOS: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8.833.000 UYU</a:t>
            </a:r>
          </a:p>
          <a:p>
            <a:pPr marL="114297" indent="0">
              <a:buFont typeface="Arial"/>
              <a:buNone/>
            </a:pPr>
            <a:endParaRPr lang="es-ES" sz="825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297" indent="0">
              <a:buFont typeface="Arial"/>
              <a:buNone/>
            </a:pPr>
            <a:endParaRPr lang="es-ES" sz="825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1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3702059" y="792639"/>
            <a:ext cx="5455765" cy="110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800"/>
              <a:buNone/>
            </a:pPr>
            <a:r>
              <a:rPr lang="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  <a:t>Sector de SEG dedicado al desarrollo de consultorías relacionadas a la energía para organismos públicos y privados en ALyC, a través de organismos multilaterales, nacionales y privados.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02FFB240-F492-F450-649D-3C802828D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" y="0"/>
            <a:ext cx="3679495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075D6B3-7F57-0CC4-54E7-C3E5D7EB9CDA}"/>
              </a:ext>
            </a:extLst>
          </p:cNvPr>
          <p:cNvSpPr txBox="1"/>
          <p:nvPr/>
        </p:nvSpPr>
        <p:spPr>
          <a:xfrm>
            <a:off x="5699760" y="158411"/>
            <a:ext cx="228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</a:rPr>
              <a:t>SEG CONSULTING</a:t>
            </a:r>
            <a:endParaRPr lang="es-UY" sz="2000" b="1" dirty="0">
              <a:solidFill>
                <a:srgbClr val="AA63CB"/>
              </a:solidFill>
              <a:latin typeface="Space Grotesk" panose="020B0604020202020204" charset="0"/>
              <a:cs typeface="Space Grotesk" panose="020B060402020202020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C0A463-E2A6-482B-A2C0-F8978A8C6799}"/>
              </a:ext>
            </a:extLst>
          </p:cNvPr>
          <p:cNvSpPr txBox="1"/>
          <p:nvPr/>
        </p:nvSpPr>
        <p:spPr>
          <a:xfrm>
            <a:off x="3639914" y="1611214"/>
            <a:ext cx="312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</a:rPr>
              <a:t>SEG CONSULTING en el 2023</a:t>
            </a:r>
            <a:endParaRPr lang="es-UY" b="1" dirty="0">
              <a:solidFill>
                <a:srgbClr val="AA63CB"/>
              </a:solidFill>
              <a:latin typeface="Space Grotesk" panose="020B0604020202020204" charset="0"/>
              <a:cs typeface="Space Grotesk" panose="020B060402020202020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7DBBDC-8F46-7F51-0ACA-B167E64F98F8}"/>
              </a:ext>
            </a:extLst>
          </p:cNvPr>
          <p:cNvSpPr txBox="1"/>
          <p:nvPr/>
        </p:nvSpPr>
        <p:spPr>
          <a:xfrm>
            <a:off x="3493677" y="1841793"/>
            <a:ext cx="5650323" cy="3336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Barbados: inspección de implementación de medidas de EE en ed. públicos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Grenada: auditorías energéticas en ed. Públicos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St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 Lucia: auditorías energéticas en ed. Públicos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Barrio Mugica BS.AS.: evaluación energética de viviendas sociales nuevas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Evaluación fotovoltaica de plantas de una farmacéutica en Brasil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DNE: Encuestas sobre subsidios al GLP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Certificados de energía renovables para privado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Apoyo a estrategias de cero emisiones para el sector energético de Uruguay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Asesoramiento mercado renovable uruguayo a privado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2D20DA-50BC-97BC-D06F-B07B45C21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858" y="33302"/>
            <a:ext cx="613967" cy="560304"/>
          </a:xfrm>
          <a:prstGeom prst="flowChartConnector">
            <a:avLst/>
          </a:prstGeom>
        </p:spPr>
      </p:pic>
      <p:sp>
        <p:nvSpPr>
          <p:cNvPr id="8" name="Google Shape;210;p6">
            <a:extLst>
              <a:ext uri="{FF2B5EF4-FFF2-40B4-BE49-F238E27FC236}">
                <a16:creationId xmlns:a16="http://schemas.microsoft.com/office/drawing/2014/main" id="{8173FA51-E108-1761-48B1-50CC36E4FF19}"/>
              </a:ext>
            </a:extLst>
          </p:cNvPr>
          <p:cNvSpPr/>
          <p:nvPr/>
        </p:nvSpPr>
        <p:spPr>
          <a:xfrm>
            <a:off x="4225224" y="-17778"/>
            <a:ext cx="624599" cy="642371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211;p6">
            <a:extLst>
              <a:ext uri="{FF2B5EF4-FFF2-40B4-BE49-F238E27FC236}">
                <a16:creationId xmlns:a16="http://schemas.microsoft.com/office/drawing/2014/main" id="{1D40F343-9257-FF7A-D2BE-3CFD85889BC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419" y="130615"/>
            <a:ext cx="329603" cy="363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150" y="1375825"/>
            <a:ext cx="9144000" cy="19284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A63C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658325" y="411975"/>
            <a:ext cx="2238499" cy="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t="18" b="9"/>
          <a:stretch/>
        </p:blipFill>
        <p:spPr>
          <a:xfrm>
            <a:off x="325850" y="411975"/>
            <a:ext cx="1126909" cy="5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7"/>
          <p:cNvCxnSpPr/>
          <p:nvPr/>
        </p:nvCxnSpPr>
        <p:spPr>
          <a:xfrm rot="10800000">
            <a:off x="19844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7"/>
          <p:cNvCxnSpPr/>
          <p:nvPr/>
        </p:nvCxnSpPr>
        <p:spPr>
          <a:xfrm rot="10800000">
            <a:off x="62876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33" name="Google Shape;2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DBDC62D-254D-305D-AC14-9140F88CE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257" y="1651661"/>
            <a:ext cx="1504516" cy="15069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4216250" y="101858"/>
            <a:ext cx="4738966" cy="38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</a:pPr>
            <a:r>
              <a:rPr lang="es" sz="2300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SEG Ingeniería es una empresa ESCO establecida en </a:t>
            </a:r>
            <a: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1996.</a:t>
            </a:r>
            <a:b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Primera </a:t>
            </a:r>
            <a:r>
              <a:rPr lang="es" sz="2300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consultora de optimización de costo del país</a:t>
            </a:r>
            <a: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.</a:t>
            </a:r>
            <a:b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s" sz="2300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Contamos con amplia experiencia </a:t>
            </a:r>
            <a: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nacional y regional. </a:t>
            </a:r>
            <a:b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b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  <a:t>SEG se ha diversificado en</a:t>
            </a:r>
            <a:r>
              <a:rPr lang="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  <a:t>:</a:t>
            </a:r>
            <a:br>
              <a:rPr lang="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br>
              <a:rPr lang="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b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</a:br>
            <a:r>
              <a:rPr lang="es" sz="23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endParaRPr sz="2300" b="1" dirty="0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8975" y="-1"/>
            <a:ext cx="42342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 dirty="0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 dirty="0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154090-1975-0F52-0A83-419CE272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651"/>
            <a:ext cx="4225225" cy="43226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2061618-9E1E-738A-78CC-AAA029B02A6C}"/>
              </a:ext>
            </a:extLst>
          </p:cNvPr>
          <p:cNvSpPr txBox="1"/>
          <p:nvPr/>
        </p:nvSpPr>
        <p:spPr>
          <a:xfrm>
            <a:off x="4234200" y="3019483"/>
            <a:ext cx="457713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  <a:t>Eficiencia energética (ESCO)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  <a:t>Consultorías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  <a:t>Energías renovables como desarrollador en Latam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cs typeface="Space Grotesk"/>
                <a:sym typeface="Space Grotesk"/>
              </a:rPr>
              <a:t>Gerenciador operativo de parques eólicos y solares</a:t>
            </a: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s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cs typeface="Space Grotesk"/>
                <a:sym typeface="Space Grotesk"/>
              </a:rPr>
              <a:t>Movilidad eléctrica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247772" y="912900"/>
            <a:ext cx="8896228" cy="388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  <a:t>Algunos hitos de la actividad de SEG como ESCO en el 2023</a:t>
            </a: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Postulación de CASMU al premio Comercial y Servicios (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CyS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) 2023 y asesoramiento a SINERGIA FARO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ISO 50.001 (35 empresas implementadas y asesoradas)</a:t>
            </a:r>
          </a:p>
          <a:p>
            <a:pPr marL="298450" indent="-171450">
              <a:lnSpc>
                <a:spcPct val="122727"/>
              </a:lnSpc>
              <a:spcBef>
                <a:spcPts val="1100"/>
              </a:spcBef>
              <a:buClr>
                <a:srgbClr val="AA63CB"/>
              </a:buClr>
              <a:buSzPts val="1600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Implementaciones destacadas: </a:t>
            </a:r>
            <a:b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</a:b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	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Sistemas de monitoreo y control en Tambos, </a:t>
            </a:r>
            <a:b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</a:b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	Aumento de Eficiencia de Generadores de Vapor (Industria Lanera, Frigorífica), </a:t>
            </a:r>
            <a:b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</a:b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	Sistemas de control inteligente de Aire Comprimido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Desarrollo de primer contrato a desempeño e implementación de ISO 50.001 fuera de fronteras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de sensibilización, cambio cultural, cursos dictados en todas las empresas asesoradas para la ISO 50.001 con capacitaciones anuales, </a:t>
            </a:r>
            <a:r>
              <a:rPr lang="es-E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Fac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. de Ingeniería y UNIT</a:t>
            </a: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AA63CB"/>
              </a:buClr>
              <a:buSzPts val="1600"/>
              <a:buFont typeface="Space Grotesk Medium"/>
              <a:buChar char="●"/>
            </a:pPr>
            <a:r>
              <a:rPr lang="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Postulaciones de casos a los CEE 2023</a:t>
            </a:r>
          </a:p>
          <a:p>
            <a:pPr lvl="1" indent="-330200">
              <a:lnSpc>
                <a:spcPct val="122727"/>
              </a:lnSpc>
              <a:buClr>
                <a:srgbClr val="AA63CB"/>
              </a:buClr>
              <a:buSzPts val="1600"/>
              <a:buFont typeface="Arial" panose="020B0604020202020204" pitchFamily="34" charset="0"/>
              <a:buChar char="•"/>
            </a:pPr>
            <a:r>
              <a:rPr lang="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12 casos postulados</a:t>
            </a:r>
          </a:p>
          <a:p>
            <a:pPr lvl="1" indent="-330200">
              <a:lnSpc>
                <a:spcPct val="122727"/>
              </a:lnSpc>
              <a:buClr>
                <a:srgbClr val="AA63CB"/>
              </a:buClr>
              <a:buSzPts val="1600"/>
              <a:buFont typeface="Arial" panose="020B0604020202020204" pitchFamily="34" charset="0"/>
              <a:buChar char="•"/>
            </a:pPr>
            <a:r>
              <a:rPr lang="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ea typeface="Space Grotesk Medium"/>
                <a:cs typeface="Space Grotesk" panose="020B0604020202020204" charset="0"/>
                <a:sym typeface="Space Grotesk Medium"/>
              </a:rPr>
              <a:t>5.825.740 UYU otorgados a nuestros clientes por CEE</a:t>
            </a:r>
          </a:p>
          <a:p>
            <a:pPr lvl="1" indent="-330200">
              <a:lnSpc>
                <a:spcPct val="122727"/>
              </a:lnSpc>
              <a:buClr>
                <a:srgbClr val="AA63CB"/>
              </a:buClr>
              <a:buSzPts val="1600"/>
              <a:buFont typeface="Space Grotesk Medium"/>
              <a:buChar char="●"/>
            </a:pP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99E9894-72E8-A2A8-504E-2F236246E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900" cy="9143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6BBFA05-CD60-8775-1893-024C6B34BEEE}"/>
              </a:ext>
            </a:extLst>
          </p:cNvPr>
          <p:cNvSpPr txBox="1"/>
          <p:nvPr/>
        </p:nvSpPr>
        <p:spPr>
          <a:xfrm>
            <a:off x="1892596" y="312402"/>
            <a:ext cx="605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</a:rPr>
              <a:t>DESTACADOS 2023</a:t>
            </a:r>
            <a:endParaRPr lang="es-UY" sz="2000" b="1" dirty="0">
              <a:solidFill>
                <a:srgbClr val="AA63CB"/>
              </a:solidFill>
              <a:latin typeface="Space Grotesk" panose="020B0604020202020204" charset="0"/>
              <a:cs typeface="Space Grotesk" panose="020B0604020202020204" charset="0"/>
            </a:endParaRPr>
          </a:p>
        </p:txBody>
      </p:sp>
      <p:sp>
        <p:nvSpPr>
          <p:cNvPr id="5" name="Google Shape;262;p8">
            <a:extLst>
              <a:ext uri="{FF2B5EF4-FFF2-40B4-BE49-F238E27FC236}">
                <a16:creationId xmlns:a16="http://schemas.microsoft.com/office/drawing/2014/main" id="{9EA20EC0-624D-704A-0088-FB472DFEE7E4}"/>
              </a:ext>
            </a:extLst>
          </p:cNvPr>
          <p:cNvSpPr/>
          <p:nvPr/>
        </p:nvSpPr>
        <p:spPr>
          <a:xfrm>
            <a:off x="2797776" y="311065"/>
            <a:ext cx="835213" cy="400101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3;p8">
            <a:extLst>
              <a:ext uri="{FF2B5EF4-FFF2-40B4-BE49-F238E27FC236}">
                <a16:creationId xmlns:a16="http://schemas.microsoft.com/office/drawing/2014/main" id="{513B4B19-3568-BB51-A6B9-A9262B19F296}"/>
              </a:ext>
            </a:extLst>
          </p:cNvPr>
          <p:cNvSpPr txBox="1"/>
          <p:nvPr/>
        </p:nvSpPr>
        <p:spPr>
          <a:xfrm>
            <a:off x="2679674" y="266251"/>
            <a:ext cx="107141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000" b="1" dirty="0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sz="2000" b="1" i="0" u="none" strike="noStrike" cap="none" dirty="0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  <p:extLst>
      <p:ext uri="{BB962C8B-B14F-4D97-AF65-F5344CB8AC3E}">
        <p14:creationId xmlns:p14="http://schemas.microsoft.com/office/powerpoint/2010/main" val="151295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6" name="Google Shape;171;p3">
            <a:extLst>
              <a:ext uri="{FF2B5EF4-FFF2-40B4-BE49-F238E27FC236}">
                <a16:creationId xmlns:a16="http://schemas.microsoft.com/office/drawing/2014/main" id="{56F8B941-B83B-A71D-F8CF-17E6BE621EB7}"/>
              </a:ext>
            </a:extLst>
          </p:cNvPr>
          <p:cNvSpPr txBox="1">
            <a:spLocks/>
          </p:cNvSpPr>
          <p:nvPr/>
        </p:nvSpPr>
        <p:spPr>
          <a:xfrm>
            <a:off x="4935771" y="66329"/>
            <a:ext cx="3456515" cy="622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2727"/>
              </a:lnSpc>
              <a:spcAft>
                <a:spcPts val="1100"/>
              </a:spcAft>
              <a:buNone/>
            </a:pPr>
            <a:r>
              <a:rPr lang="es-MX" sz="2000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PREMIO </a:t>
            </a:r>
            <a:r>
              <a:rPr lang="es-MX" sz="2000" b="1" dirty="0" err="1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CyS</a:t>
            </a:r>
            <a:r>
              <a:rPr lang="es-MX" sz="2000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 2023: CASMU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DADA00CE-BE46-1B1D-DD17-F0CC7ACB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5225" y="874044"/>
            <a:ext cx="4932600" cy="3194521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SEG y CASMU implementaron acciones hacia la eficiencia energética que lo hicieron receptor de una mención al premio.</a:t>
            </a:r>
          </a:p>
          <a:p>
            <a:pPr marL="114300" indent="0">
              <a:buNone/>
            </a:pPr>
            <a:endParaRPr lang="es-ES" sz="1350" b="1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None/>
            </a:pPr>
            <a:r>
              <a:rPr lang="es-E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Las acciones fueron:</a:t>
            </a:r>
          </a:p>
          <a:p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Instalación de bomba de calor para piscina</a:t>
            </a:r>
          </a:p>
          <a:p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Aislación de cañerías de vapor</a:t>
            </a:r>
          </a:p>
          <a:p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Iluminación LED</a:t>
            </a:r>
          </a:p>
          <a:p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Rosetas eficientes</a:t>
            </a:r>
          </a:p>
          <a:p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Control de equipos </a:t>
            </a:r>
            <a:r>
              <a:rPr lang="es-E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split</a:t>
            </a:r>
            <a:endParaRPr lang="es-ES" sz="13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Capacitaciones y difusión en energía</a:t>
            </a:r>
          </a:p>
          <a:p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Monitoreo de consumos y ahorros de las medidas</a:t>
            </a:r>
          </a:p>
          <a:p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Implementando norma ISO 50.001</a:t>
            </a:r>
          </a:p>
          <a:p>
            <a:endParaRPr lang="es-ES" sz="1350" b="1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endParaRPr lang="es-ES" sz="1350" b="1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None/>
            </a:pPr>
            <a:endParaRPr lang="es-ES" sz="1350" b="1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None/>
            </a:pPr>
            <a:endParaRPr lang="es-MX" sz="1350" b="1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D273F6-4E1E-E1DB-96CE-791B3B117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471" y="249444"/>
            <a:ext cx="509006" cy="1281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AED7DB-A8C7-DB78-EBB8-F2E61B4C7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75" y="624600"/>
            <a:ext cx="4234200" cy="3904958"/>
          </a:xfrm>
          <a:prstGeom prst="rect">
            <a:avLst/>
          </a:prstGeom>
        </p:spPr>
      </p:pic>
      <p:sp>
        <p:nvSpPr>
          <p:cNvPr id="2" name="Google Shape;210;p6">
            <a:extLst>
              <a:ext uri="{FF2B5EF4-FFF2-40B4-BE49-F238E27FC236}">
                <a16:creationId xmlns:a16="http://schemas.microsoft.com/office/drawing/2014/main" id="{90421327-8C09-E46A-B3E7-0F7C3DC5BB50}"/>
              </a:ext>
            </a:extLst>
          </p:cNvPr>
          <p:cNvSpPr/>
          <p:nvPr/>
        </p:nvSpPr>
        <p:spPr>
          <a:xfrm>
            <a:off x="4225224" y="-17778"/>
            <a:ext cx="624599" cy="642371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211;p6">
            <a:extLst>
              <a:ext uri="{FF2B5EF4-FFF2-40B4-BE49-F238E27FC236}">
                <a16:creationId xmlns:a16="http://schemas.microsoft.com/office/drawing/2014/main" id="{A727CE1A-ACE3-3F43-D8AC-49B684FD2F7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419" y="130615"/>
            <a:ext cx="329603" cy="363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07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6" name="Google Shape;171;p3">
            <a:extLst>
              <a:ext uri="{FF2B5EF4-FFF2-40B4-BE49-F238E27FC236}">
                <a16:creationId xmlns:a16="http://schemas.microsoft.com/office/drawing/2014/main" id="{56F8B941-B83B-A71D-F8CF-17E6BE621EB7}"/>
              </a:ext>
            </a:extLst>
          </p:cNvPr>
          <p:cNvSpPr txBox="1">
            <a:spLocks/>
          </p:cNvSpPr>
          <p:nvPr/>
        </p:nvSpPr>
        <p:spPr>
          <a:xfrm>
            <a:off x="4980017" y="10131"/>
            <a:ext cx="3479408" cy="622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2727"/>
              </a:lnSpc>
              <a:spcAft>
                <a:spcPts val="1100"/>
              </a:spcAft>
              <a:buNone/>
            </a:pPr>
            <a:r>
              <a:rPr lang="es-MX" sz="2000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PREMIO </a:t>
            </a:r>
            <a:r>
              <a:rPr lang="es-MX" sz="2000" b="1" dirty="0" err="1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CyS</a:t>
            </a:r>
            <a:r>
              <a:rPr lang="es-MX" sz="2000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 2023: CASMU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DADA00CE-BE46-1B1D-DD17-F0CC7ACB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5225" y="649431"/>
            <a:ext cx="4739138" cy="415904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MEDIDA: Aislación de cañerías de agua caliente</a:t>
            </a:r>
          </a:p>
          <a:p>
            <a:pPr marL="114297" indent="0">
              <a:buNone/>
            </a:pP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None/>
            </a:pPr>
            <a:r>
              <a:rPr lang="es-MX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DESCRIPCIÓN:</a:t>
            </a:r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 Cañerías con aislación deterioradas y en malas condiciones. </a:t>
            </a:r>
          </a:p>
          <a:p>
            <a:pPr marL="114297" indent="0">
              <a:buNone/>
            </a:pP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None/>
            </a:pPr>
            <a:r>
              <a:rPr lang="es-MX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AHORROS ANUALES (Combustible Gas Natural)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ENERGÉTICOS: </a:t>
            </a:r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23 </a:t>
            </a:r>
            <a:r>
              <a:rPr lang="es-MX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tep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REDUCCIÓN DE EMISIONES: </a:t>
            </a:r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53 tCO2eq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ECONÓMICOS: </a:t>
            </a:r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1.143.542 UYU</a:t>
            </a:r>
          </a:p>
          <a:p>
            <a:pPr marL="114300" indent="0">
              <a:buNone/>
            </a:pPr>
            <a:r>
              <a:rPr lang="es-MX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AHORROS ANUALES (Combustible Fuel Oil)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ENERGÉTICOS: </a:t>
            </a:r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58 </a:t>
            </a:r>
            <a:r>
              <a:rPr lang="es-MX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tep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REDUCCIÓN DE EMISIONES: </a:t>
            </a:r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187 tCO2eq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ECONÓMICOS: </a:t>
            </a:r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1.544.451 UYU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D273F6-4E1E-E1DB-96CE-791B3B117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471" y="249444"/>
            <a:ext cx="509006" cy="128195"/>
          </a:xfrm>
          <a:prstGeom prst="rect">
            <a:avLst/>
          </a:prstGeom>
        </p:spPr>
      </p:pic>
      <p:pic>
        <p:nvPicPr>
          <p:cNvPr id="7" name="Imagen 6" descr="Imagen que contiene interior, edificio, metal, cuarto&#10;&#10;Descripción generada automáticamente">
            <a:extLst>
              <a:ext uri="{FF2B5EF4-FFF2-40B4-BE49-F238E27FC236}">
                <a16:creationId xmlns:a16="http://schemas.microsoft.com/office/drawing/2014/main" id="{B70137E3-BE11-6D11-ACCF-8E5B73B3D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2" y="964069"/>
            <a:ext cx="4239747" cy="3179811"/>
          </a:xfrm>
          <a:prstGeom prst="rect">
            <a:avLst/>
          </a:prstGeom>
        </p:spPr>
      </p:pic>
      <p:sp>
        <p:nvSpPr>
          <p:cNvPr id="2" name="Google Shape;210;p6">
            <a:extLst>
              <a:ext uri="{FF2B5EF4-FFF2-40B4-BE49-F238E27FC236}">
                <a16:creationId xmlns:a16="http://schemas.microsoft.com/office/drawing/2014/main" id="{1563617E-7CA4-51BB-874A-E492BAB4DDC9}"/>
              </a:ext>
            </a:extLst>
          </p:cNvPr>
          <p:cNvSpPr/>
          <p:nvPr/>
        </p:nvSpPr>
        <p:spPr>
          <a:xfrm>
            <a:off x="4225224" y="-17778"/>
            <a:ext cx="624599" cy="642371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211;p6">
            <a:extLst>
              <a:ext uri="{FF2B5EF4-FFF2-40B4-BE49-F238E27FC236}">
                <a16:creationId xmlns:a16="http://schemas.microsoft.com/office/drawing/2014/main" id="{9ACF2E73-62EE-4373-95A2-9628C318B53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419" y="1306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20B308-67A5-57EF-7AE6-A9DEF395D468}"/>
              </a:ext>
            </a:extLst>
          </p:cNvPr>
          <p:cNvSpPr txBox="1"/>
          <p:nvPr/>
        </p:nvSpPr>
        <p:spPr>
          <a:xfrm>
            <a:off x="4298520" y="3240558"/>
            <a:ext cx="4592548" cy="165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MEDIDA: Bomba de calor para piscina</a:t>
            </a:r>
          </a:p>
          <a:p>
            <a:pPr marL="114297" indent="0">
              <a:buNone/>
            </a:pP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r>
              <a:rPr lang="es-MX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DESCRIPCIÓN:</a:t>
            </a:r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 Sustitución de combustible fósil (fuel </a:t>
            </a:r>
            <a:r>
              <a:rPr lang="es-MX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oil</a:t>
            </a:r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) para calentamiento de piscina por bomba de calor</a:t>
            </a:r>
          </a:p>
          <a:p>
            <a:pPr marL="114297" indent="0">
              <a:buNone/>
            </a:pP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r>
              <a:rPr lang="es-MX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AHORROS ANUALES</a:t>
            </a:r>
          </a:p>
          <a:p>
            <a:pPr marL="914400" lvl="1" indent="-317500">
              <a:lnSpc>
                <a:spcPct val="115000"/>
              </a:lnSpc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ENERGÉTICOS: </a:t>
            </a:r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48tep</a:t>
            </a:r>
          </a:p>
          <a:p>
            <a:pPr marL="914400" lvl="1" indent="-317500">
              <a:lnSpc>
                <a:spcPct val="115000"/>
              </a:lnSpc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REDUCCIÓN DE EMISIONES: </a:t>
            </a:r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172 tCO2eq</a:t>
            </a:r>
          </a:p>
          <a:p>
            <a:pPr marL="914400" lvl="1" indent="-317500">
              <a:lnSpc>
                <a:spcPct val="115000"/>
              </a:lnSpc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s-MX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ECONÓMICOS: </a:t>
            </a:r>
            <a:r>
              <a:rPr lang="es-MX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899.857 UYU</a:t>
            </a:r>
          </a:p>
        </p:txBody>
      </p:sp>
    </p:spTree>
    <p:extLst>
      <p:ext uri="{BB962C8B-B14F-4D97-AF65-F5344CB8AC3E}">
        <p14:creationId xmlns:p14="http://schemas.microsoft.com/office/powerpoint/2010/main" val="422855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/>
          <p:nvPr/>
        </p:nvSpPr>
        <p:spPr>
          <a:xfrm>
            <a:off x="-8975" y="-17775"/>
            <a:ext cx="372822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0EAC559-6FB7-2A07-DED9-22CD2D4FD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166" y="41497"/>
            <a:ext cx="494372" cy="549920"/>
          </a:xfrm>
          <a:prstGeom prst="rect">
            <a:avLst/>
          </a:prstGeom>
        </p:spPr>
      </p:pic>
      <p:sp>
        <p:nvSpPr>
          <p:cNvPr id="6" name="Google Shape;171;p3">
            <a:extLst>
              <a:ext uri="{FF2B5EF4-FFF2-40B4-BE49-F238E27FC236}">
                <a16:creationId xmlns:a16="http://schemas.microsoft.com/office/drawing/2014/main" id="{56F8B941-B83B-A71D-F8CF-17E6BE621EB7}"/>
              </a:ext>
            </a:extLst>
          </p:cNvPr>
          <p:cNvSpPr txBox="1">
            <a:spLocks/>
          </p:cNvSpPr>
          <p:nvPr/>
        </p:nvSpPr>
        <p:spPr>
          <a:xfrm>
            <a:off x="4776025" y="145973"/>
            <a:ext cx="4308000" cy="622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s-MX" sz="2000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CEE 2023: PORTONES SHOPPING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42074F-FAC1-D426-3336-1F4E6485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75" y="-30022"/>
            <a:ext cx="3728220" cy="5174431"/>
          </a:xfrm>
          <a:prstGeom prst="rect">
            <a:avLst/>
          </a:prstGeom>
        </p:spPr>
      </p:pic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DADA00CE-BE46-1B1D-DD17-F0CC7ACB3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6679" y="768593"/>
            <a:ext cx="5117345" cy="4159041"/>
          </a:xfrm>
        </p:spPr>
        <p:txBody>
          <a:bodyPr>
            <a:normAutofit/>
          </a:bodyPr>
          <a:lstStyle/>
          <a:p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MEDIDA:</a:t>
            </a:r>
            <a:r>
              <a:rPr lang="es-MX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 </a:t>
            </a:r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Sustitución de chillers</a:t>
            </a:r>
          </a:p>
          <a:p>
            <a:pPr marL="114297" indent="0">
              <a:buNone/>
            </a:pPr>
            <a:endParaRPr lang="es-MX" sz="13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DESCRIPCIÓN:</a:t>
            </a:r>
            <a:r>
              <a:rPr lang="es-MX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 </a:t>
            </a:r>
          </a:p>
          <a:p>
            <a:pPr marL="114297" indent="0">
              <a:buNone/>
            </a:pPr>
            <a:r>
              <a:rPr lang="es-MX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El cambio de los Chiller permite además incorporar tecnología eficiente actualizada que genera una mejora en el desempeño energético de la organización. </a:t>
            </a:r>
          </a:p>
          <a:p>
            <a:pPr marL="114297" indent="0">
              <a:buNone/>
            </a:pPr>
            <a:endParaRPr lang="es-MX" sz="13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297" indent="0">
              <a:buNone/>
            </a:pPr>
            <a:r>
              <a:rPr lang="es-MX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Estos incluyen compresores más eficientes, intercambiadores de calor de última generación y sistemas de control más sofisticados </a:t>
            </a:r>
          </a:p>
          <a:p>
            <a:pPr marL="114297" indent="0">
              <a:buNone/>
            </a:pPr>
            <a:endParaRPr lang="es-MX" sz="13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AHORROS ANUALES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ENERGÉTICOS: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39 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tep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EMISIONES: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46 tCO2eq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ECONÓMICOS: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2.055.010 UYU</a:t>
            </a:r>
          </a:p>
        </p:txBody>
      </p:sp>
      <p:sp>
        <p:nvSpPr>
          <p:cNvPr id="2" name="Google Shape;210;p6">
            <a:extLst>
              <a:ext uri="{FF2B5EF4-FFF2-40B4-BE49-F238E27FC236}">
                <a16:creationId xmlns:a16="http://schemas.microsoft.com/office/drawing/2014/main" id="{92B9476F-070E-1EFB-B5A3-224BAC42D201}"/>
              </a:ext>
            </a:extLst>
          </p:cNvPr>
          <p:cNvSpPr/>
          <p:nvPr/>
        </p:nvSpPr>
        <p:spPr>
          <a:xfrm>
            <a:off x="4225224" y="-17778"/>
            <a:ext cx="624599" cy="642371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211;p6">
            <a:extLst>
              <a:ext uri="{FF2B5EF4-FFF2-40B4-BE49-F238E27FC236}">
                <a16:creationId xmlns:a16="http://schemas.microsoft.com/office/drawing/2014/main" id="{A46AD956-F912-C529-2D1E-3900236C04D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419" y="130615"/>
            <a:ext cx="329603" cy="363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381528" y="1023366"/>
            <a:ext cx="4762472" cy="3178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22727"/>
              </a:lnSpc>
              <a:spcAft>
                <a:spcPts val="1100"/>
              </a:spcAft>
              <a:buNone/>
            </a:pPr>
            <a:r>
              <a:rPr lang="e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  <a:t>Medida: Instalación de Horno a pellet (4 clientes)</a:t>
            </a:r>
          </a:p>
          <a:p>
            <a:pPr marL="0" indent="0">
              <a:lnSpc>
                <a:spcPct val="122727"/>
              </a:lnSpc>
              <a:spcAft>
                <a:spcPts val="1100"/>
              </a:spcAft>
              <a:buNone/>
            </a:pPr>
            <a:r>
              <a:rPr lang="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/>
                <a:ea typeface="Space Grotesk"/>
                <a:cs typeface="Space Grotesk"/>
                <a:sym typeface="Space Grotesk"/>
              </a:rPr>
              <a:t>Descripción: Se presenta BAU contra gas natural</a:t>
            </a:r>
          </a:p>
          <a:p>
            <a:pPr marL="0" indent="0">
              <a:lnSpc>
                <a:spcPct val="122727"/>
              </a:lnSpc>
              <a:spcAft>
                <a:spcPts val="1100"/>
              </a:spcAft>
              <a:buNone/>
            </a:pPr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AHORROS ANUALES (Combustible Gas Natural)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ENERGÉTICO: </a:t>
            </a:r>
            <a:r>
              <a:rPr lang="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320 tep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ECONÓMICO:</a:t>
            </a:r>
            <a:r>
              <a:rPr lang="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 1.066.000 UYU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REDUCCIÓN DE EMISIONES:</a:t>
            </a:r>
            <a:r>
              <a:rPr lang="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 69 tCO2eq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  <a:sym typeface="Space Grotesk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SzPts val="990"/>
            </a:pPr>
            <a:endParaRPr sz="3220" b="1" dirty="0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3" name="Imagen 2" descr="Imagen que contiene interior, tabla, pequeño, cocina&#10;&#10;Descripción generada automáticamente">
            <a:extLst>
              <a:ext uri="{FF2B5EF4-FFF2-40B4-BE49-F238E27FC236}">
                <a16:creationId xmlns:a16="http://schemas.microsoft.com/office/drawing/2014/main" id="{1B72A16E-8161-B488-22CD-8F323CC1C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5198" y="438446"/>
            <a:ext cx="5161277" cy="4248834"/>
          </a:xfrm>
          <a:prstGeom prst="rect">
            <a:avLst/>
          </a:prstGeom>
        </p:spPr>
      </p:pic>
      <p:sp>
        <p:nvSpPr>
          <p:cNvPr id="2" name="Google Shape;171;p3">
            <a:extLst>
              <a:ext uri="{FF2B5EF4-FFF2-40B4-BE49-F238E27FC236}">
                <a16:creationId xmlns:a16="http://schemas.microsoft.com/office/drawing/2014/main" id="{073B07C2-6305-394C-A35E-10FD1A2459A3}"/>
              </a:ext>
            </a:extLst>
          </p:cNvPr>
          <p:cNvSpPr txBox="1">
            <a:spLocks/>
          </p:cNvSpPr>
          <p:nvPr/>
        </p:nvSpPr>
        <p:spPr>
          <a:xfrm>
            <a:off x="4991495" y="10131"/>
            <a:ext cx="4004034" cy="622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2727"/>
              </a:lnSpc>
              <a:spcAft>
                <a:spcPts val="1100"/>
              </a:spcAft>
              <a:buNone/>
            </a:pPr>
            <a:r>
              <a:rPr lang="es-MX" sz="2000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CEE 2023: PANADERÍAS VARIAS</a:t>
            </a:r>
          </a:p>
        </p:txBody>
      </p:sp>
      <p:sp>
        <p:nvSpPr>
          <p:cNvPr id="4" name="Google Shape;210;p6">
            <a:extLst>
              <a:ext uri="{FF2B5EF4-FFF2-40B4-BE49-F238E27FC236}">
                <a16:creationId xmlns:a16="http://schemas.microsoft.com/office/drawing/2014/main" id="{2219851E-73E6-E98A-E7C5-A0E54A13821C}"/>
              </a:ext>
            </a:extLst>
          </p:cNvPr>
          <p:cNvSpPr/>
          <p:nvPr/>
        </p:nvSpPr>
        <p:spPr>
          <a:xfrm>
            <a:off x="4225224" y="-17778"/>
            <a:ext cx="624599" cy="642371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211;p6">
            <a:extLst>
              <a:ext uri="{FF2B5EF4-FFF2-40B4-BE49-F238E27FC236}">
                <a16:creationId xmlns:a16="http://schemas.microsoft.com/office/drawing/2014/main" id="{D90B76AE-7D2D-8379-35ED-5CC113559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5419" y="130615"/>
            <a:ext cx="329603" cy="363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SzPts val="990"/>
            </a:pPr>
            <a:endParaRPr sz="3220" b="1" dirty="0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40"/>
            <a:ext cx="311958" cy="343899"/>
          </a:xfrm>
          <a:prstGeom prst="rect">
            <a:avLst/>
          </a:prstGeom>
          <a:noFill/>
          <a:ln>
            <a:solidFill>
              <a:srgbClr val="AA63CB"/>
            </a:solidFill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4" name="Imagen 3" descr="Imagen que contiene interior, tabla, cocina, comida&#10;&#10;Descripción generada automáticamente">
            <a:extLst>
              <a:ext uri="{FF2B5EF4-FFF2-40B4-BE49-F238E27FC236}">
                <a16:creationId xmlns:a16="http://schemas.microsoft.com/office/drawing/2014/main" id="{1FAB1FB9-A83F-9A73-9418-E2336B05C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5" y="1052341"/>
            <a:ext cx="4234201" cy="3175651"/>
          </a:xfrm>
          <a:prstGeom prst="rect">
            <a:avLst/>
          </a:prstGeom>
        </p:spPr>
      </p:pic>
      <p:sp>
        <p:nvSpPr>
          <p:cNvPr id="2" name="Google Shape;171;p3">
            <a:extLst>
              <a:ext uri="{FF2B5EF4-FFF2-40B4-BE49-F238E27FC236}">
                <a16:creationId xmlns:a16="http://schemas.microsoft.com/office/drawing/2014/main" id="{DA6A7759-600C-CB6C-BD6D-27DF836C23C1}"/>
              </a:ext>
            </a:extLst>
          </p:cNvPr>
          <p:cNvSpPr txBox="1">
            <a:spLocks/>
          </p:cNvSpPr>
          <p:nvPr/>
        </p:nvSpPr>
        <p:spPr>
          <a:xfrm>
            <a:off x="4991495" y="10131"/>
            <a:ext cx="4004034" cy="622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2727"/>
              </a:lnSpc>
              <a:spcAft>
                <a:spcPts val="1100"/>
              </a:spcAft>
              <a:buNone/>
            </a:pPr>
            <a:r>
              <a:rPr lang="es-MX" sz="2000" b="1" dirty="0">
                <a:solidFill>
                  <a:srgbClr val="AA63CB"/>
                </a:solidFill>
                <a:latin typeface="Space Grotesk" panose="020B0604020202020204" charset="0"/>
                <a:cs typeface="Space Grotesk" panose="020B0604020202020204" charset="0"/>
                <a:sym typeface="Space Grotesk"/>
              </a:rPr>
              <a:t>CEE 2023: FNC MONTEVIDEO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73EC38-340F-EBEA-D625-B1C75A18C3B7}"/>
              </a:ext>
            </a:extLst>
          </p:cNvPr>
          <p:cNvSpPr txBox="1"/>
          <p:nvPr/>
        </p:nvSpPr>
        <p:spPr>
          <a:xfrm>
            <a:off x="4381528" y="932048"/>
            <a:ext cx="4592548" cy="3096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MEDIDA:</a:t>
            </a:r>
            <a:r>
              <a:rPr lang="es-MX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 </a:t>
            </a:r>
            <a:r>
              <a:rPr lang="es-E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Optimización de sistema de bombeo en circuito agua-alcohol</a:t>
            </a:r>
          </a:p>
          <a:p>
            <a:pPr marL="114297" indent="0">
              <a:buNone/>
            </a:pPr>
            <a:endParaRPr lang="es-MX" sz="13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DESCRIPCIÓN:</a:t>
            </a:r>
            <a:r>
              <a:rPr lang="es-MX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 </a:t>
            </a:r>
          </a:p>
          <a:p>
            <a:pPr marL="114297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1) Cambio de bombas y motores por IE3 más chicos.</a:t>
            </a:r>
          </a:p>
          <a:p>
            <a:pPr marL="114297"/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297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2) instalación de VSD para modulación de las mismas </a:t>
            </a:r>
          </a:p>
          <a:p>
            <a:pPr marL="114297"/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297"/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3) Modificación de lógica de control</a:t>
            </a:r>
          </a:p>
          <a:p>
            <a:pPr marL="114297" lvl="1"/>
            <a:endParaRPr lang="es-ES" sz="13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297"/>
            <a:endParaRPr lang="es-MX" sz="13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AHORROS ANUALES</a:t>
            </a:r>
          </a:p>
          <a:p>
            <a:pPr marL="914400" lvl="1" indent="-317500">
              <a:lnSpc>
                <a:spcPct val="115000"/>
              </a:lnSpc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ENERGÉTICOS: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59 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tep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914400" lvl="1" indent="-317500">
              <a:lnSpc>
                <a:spcPct val="115000"/>
              </a:lnSpc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EMISIONES: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7 tCO2eq</a:t>
            </a:r>
          </a:p>
          <a:p>
            <a:pPr marL="914400" lvl="1" indent="-317500">
              <a:lnSpc>
                <a:spcPct val="115000"/>
              </a:lnSpc>
              <a:buClr>
                <a:schemeClr val="dk2"/>
              </a:buClr>
              <a:buSzPts val="1400"/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ECONÓMICOS: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288.000 UYU</a:t>
            </a:r>
          </a:p>
        </p:txBody>
      </p:sp>
      <p:sp>
        <p:nvSpPr>
          <p:cNvPr id="8" name="Google Shape;210;p6">
            <a:extLst>
              <a:ext uri="{FF2B5EF4-FFF2-40B4-BE49-F238E27FC236}">
                <a16:creationId xmlns:a16="http://schemas.microsoft.com/office/drawing/2014/main" id="{7C100A21-4B57-58ED-B356-9F3004593AD6}"/>
              </a:ext>
            </a:extLst>
          </p:cNvPr>
          <p:cNvSpPr/>
          <p:nvPr/>
        </p:nvSpPr>
        <p:spPr>
          <a:xfrm>
            <a:off x="4225224" y="-17778"/>
            <a:ext cx="624599" cy="642371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211;p6">
            <a:extLst>
              <a:ext uri="{FF2B5EF4-FFF2-40B4-BE49-F238E27FC236}">
                <a16:creationId xmlns:a16="http://schemas.microsoft.com/office/drawing/2014/main" id="{E1BD5780-B6AB-249E-FC31-61C7F50833E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419" y="130615"/>
            <a:ext cx="329603" cy="363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8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355419" y="875926"/>
            <a:ext cx="4593372" cy="19802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300" indent="0" rtl="0">
              <a:buNone/>
            </a:pPr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MEDIDA: </a:t>
            </a:r>
            <a:r>
              <a:rPr lang="es-UY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Variadores de frecuencia en escaleras mecánicas.</a:t>
            </a:r>
          </a:p>
          <a:p>
            <a:pPr marL="114300" indent="0" rtl="0">
              <a:buNone/>
            </a:pPr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None/>
            </a:pPr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DESCRIPCIÓN:</a:t>
            </a:r>
            <a:r>
              <a:rPr lang="es-MX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 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El objetivo de la medida fue obtener ahorro energético a partir de la incorporación de variadores de frecuencia en las escaleras mecánicas y rampas del Costa Urbana Shopping.</a:t>
            </a:r>
          </a:p>
          <a:p>
            <a:pPr rtl="0"/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 rtl="0">
              <a:buNone/>
            </a:pPr>
            <a:endParaRPr lang="es-ES" sz="825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300" indent="0">
              <a:buNone/>
            </a:pPr>
            <a:r>
              <a:rPr lang="es-MX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AHORROS ANUALES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ENERGÉTICOS: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4 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tep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EMISIONES: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4,6 tCO2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ECONÓMICOS: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pace Grotesk" panose="020B0604020202020204" charset="0"/>
                <a:cs typeface="Space Grotesk" panose="020B0604020202020204" charset="0"/>
              </a:rPr>
              <a:t>220.000 UYU</a:t>
            </a:r>
          </a:p>
          <a:p>
            <a:pPr marL="114297" indent="0">
              <a:buNone/>
            </a:pPr>
            <a:endParaRPr lang="es-ES" sz="825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  <a:p>
            <a:pPr marL="114297" indent="0">
              <a:buNone/>
            </a:pPr>
            <a:endParaRPr lang="es-ES" sz="825" dirty="0">
              <a:solidFill>
                <a:schemeClr val="tx1">
                  <a:lumMod val="75000"/>
                  <a:lumOff val="25000"/>
                </a:schemeClr>
              </a:solidFill>
              <a:latin typeface="Space Grotesk" panose="020B0604020202020204" charset="0"/>
              <a:cs typeface="Space Grotesk" panose="020B0604020202020204" charset="0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800"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40"/>
            <a:ext cx="311958" cy="343899"/>
          </a:xfrm>
          <a:prstGeom prst="rect">
            <a:avLst/>
          </a:prstGeom>
          <a:noFill/>
          <a:ln>
            <a:solidFill>
              <a:srgbClr val="AA63CB"/>
            </a:solidFill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5" name="Imagen 4" descr="Edificio con letrero en frente y tienda al lado&#10;&#10;Descripción generada automáticamente con confianza media">
            <a:extLst>
              <a:ext uri="{FF2B5EF4-FFF2-40B4-BE49-F238E27FC236}">
                <a16:creationId xmlns:a16="http://schemas.microsoft.com/office/drawing/2014/main" id="{45F43E73-44B4-4EA7-8605-75C389C6D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3604"/>
            <a:ext cx="2069922" cy="2759896"/>
          </a:xfrm>
          <a:prstGeom prst="rect">
            <a:avLst/>
          </a:prstGeom>
        </p:spPr>
      </p:pic>
      <p:pic>
        <p:nvPicPr>
          <p:cNvPr id="7" name="Imagen 6" descr="Imagen que contiene tabla, silla, hecho de madera, banca&#10;&#10;Descripción generada automáticamente">
            <a:extLst>
              <a:ext uri="{FF2B5EF4-FFF2-40B4-BE49-F238E27FC236}">
                <a16:creationId xmlns:a16="http://schemas.microsoft.com/office/drawing/2014/main" id="{54DB1375-6190-7A27-C9AE-F067F9565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21" y="2383604"/>
            <a:ext cx="2069922" cy="2759896"/>
          </a:xfrm>
          <a:prstGeom prst="rect">
            <a:avLst/>
          </a:prstGeom>
        </p:spPr>
      </p:pic>
      <p:pic>
        <p:nvPicPr>
          <p:cNvPr id="1026" name="Picture 2" descr="Shopping Costa Urbana • Claise">
            <a:extLst>
              <a:ext uri="{FF2B5EF4-FFF2-40B4-BE49-F238E27FC236}">
                <a16:creationId xmlns:a16="http://schemas.microsoft.com/office/drawing/2014/main" id="{EEDFC7D4-DC0E-2253-CBFD-ADE4D301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5" y="-17778"/>
            <a:ext cx="4227431" cy="24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84D5B7F-61B5-E21C-F3C7-135FFE8F50BF}"/>
              </a:ext>
            </a:extLst>
          </p:cNvPr>
          <p:cNvSpPr txBox="1"/>
          <p:nvPr/>
        </p:nvSpPr>
        <p:spPr>
          <a:xfrm>
            <a:off x="4849789" y="0"/>
            <a:ext cx="429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kern="1200" dirty="0">
                <a:solidFill>
                  <a:srgbClr val="AA63CB"/>
                </a:solidFill>
                <a:latin typeface="Space Grotesk" panose="020B0604020202020204" charset="0"/>
                <a:ea typeface="+mn-ea"/>
                <a:cs typeface="Space Grotesk" panose="020B0604020202020204" charset="0"/>
              </a:rPr>
              <a:t>CEE 2023: COSTA URBANA SHOPPING</a:t>
            </a:r>
            <a:endParaRPr lang="es-UY" sz="2000" b="1" kern="1200" dirty="0">
              <a:solidFill>
                <a:srgbClr val="AA63CB"/>
              </a:solidFill>
              <a:latin typeface="Space Grotesk" panose="020B0604020202020204" charset="0"/>
              <a:ea typeface="+mn-ea"/>
              <a:cs typeface="Space Grotesk" panose="020B0604020202020204" charset="0"/>
            </a:endParaRPr>
          </a:p>
        </p:txBody>
      </p:sp>
      <p:sp>
        <p:nvSpPr>
          <p:cNvPr id="2" name="Google Shape;210;p6">
            <a:extLst>
              <a:ext uri="{FF2B5EF4-FFF2-40B4-BE49-F238E27FC236}">
                <a16:creationId xmlns:a16="http://schemas.microsoft.com/office/drawing/2014/main" id="{329E478C-91A2-7C0A-E4CA-0B2362BA1EE2}"/>
              </a:ext>
            </a:extLst>
          </p:cNvPr>
          <p:cNvSpPr/>
          <p:nvPr/>
        </p:nvSpPr>
        <p:spPr>
          <a:xfrm>
            <a:off x="4225224" y="-17778"/>
            <a:ext cx="624599" cy="642371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211;p6">
            <a:extLst>
              <a:ext uri="{FF2B5EF4-FFF2-40B4-BE49-F238E27FC236}">
                <a16:creationId xmlns:a16="http://schemas.microsoft.com/office/drawing/2014/main" id="{EE1507D4-5F6F-7784-B22F-CD29B2416C0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5419" y="130615"/>
            <a:ext cx="329603" cy="363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5C421C450F94BA547AF6AB629E2A1" ma:contentTypeVersion="15" ma:contentTypeDescription="Crear nuevo documento." ma:contentTypeScope="" ma:versionID="2d0b4c9c955498781b950ee90d651a28">
  <xsd:schema xmlns:xsd="http://www.w3.org/2001/XMLSchema" xmlns:xs="http://www.w3.org/2001/XMLSchema" xmlns:p="http://schemas.microsoft.com/office/2006/metadata/properties" xmlns:ns2="60de2861-6cfc-4aa3-a246-19a225159029" xmlns:ns3="95994e31-fa79-48e1-864a-b9a8d9704f10" targetNamespace="http://schemas.microsoft.com/office/2006/metadata/properties" ma:root="true" ma:fieldsID="84d0e9b9d450f327b6bad3ba3572f111" ns2:_="" ns3:_="">
    <xsd:import namespace="60de2861-6cfc-4aa3-a246-19a225159029"/>
    <xsd:import namespace="95994e31-fa79-48e1-864a-b9a8d9704f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e2861-6cfc-4aa3-a246-19a225159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8807681e-29d3-46ca-a868-37d279d1a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94e31-fa79-48e1-864a-b9a8d9704f1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9a9a0de-5530-4e5c-956a-9c471d7798be}" ma:internalName="TaxCatchAll" ma:showField="CatchAllData" ma:web="95994e31-fa79-48e1-864a-b9a8d9704f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D1AB95-8FC6-420D-BA7A-B87818F8F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de2861-6cfc-4aa3-a246-19a225159029"/>
    <ds:schemaRef ds:uri="95994e31-fa79-48e1-864a-b9a8d9704f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35EBC4-DA4F-4BC7-821E-CF46D9AD3B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802</Words>
  <Application>Microsoft Office PowerPoint</Application>
  <PresentationFormat>Presentación en pantalla (16:9)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Space Grotesk Medium</vt:lpstr>
      <vt:lpstr>Wingdings</vt:lpstr>
      <vt:lpstr>Arial</vt:lpstr>
      <vt:lpstr>Space Grotesk</vt:lpstr>
      <vt:lpstr>Simple Light</vt:lpstr>
      <vt:lpstr>Presentación de PowerPoint</vt:lpstr>
      <vt:lpstr>SEG Ingeniería es una empresa ESCO establecida en 1996. Primera consultora de optimización de costo del país. Contamos con amplia experiencia nacional y regional.   SEG se ha diversificado en: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Colocar imagen en este espacio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Silva</dc:creator>
  <cp:lastModifiedBy>Nicolas Obrusnik</cp:lastModifiedBy>
  <cp:revision>11</cp:revision>
  <dcterms:modified xsi:type="dcterms:W3CDTF">2024-08-13T18:46:13Z</dcterms:modified>
</cp:coreProperties>
</file>