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62" r:id="rId2"/>
    <p:sldId id="264" r:id="rId3"/>
    <p:sldId id="265" r:id="rId4"/>
    <p:sldId id="276" r:id="rId5"/>
    <p:sldId id="275" r:id="rId6"/>
    <p:sldId id="274" r:id="rId7"/>
    <p:sldId id="267" r:id="rId8"/>
    <p:sldId id="268" r:id="rId9"/>
  </p:sldIdLst>
  <p:sldSz cx="9144000" cy="5143500" type="screen16x9"/>
  <p:notesSz cx="6858000" cy="9144000"/>
  <p:embeddedFontLst>
    <p:embeddedFont>
      <p:font typeface="Space Grotesk"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16C"/>
    <a:srgbClr val="BDBDBC"/>
    <a:srgbClr val="E88F96"/>
    <a:srgbClr val="EEE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showGuides="1">
      <p:cViewPr varScale="1">
        <p:scale>
          <a:sx n="115" d="100"/>
          <a:sy n="115" d="100"/>
        </p:scale>
        <p:origin x="69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359401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5501457d5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1f5501457d5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720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8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559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12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327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502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945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737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16" name="Google Shape;16;p12"/>
          <p:cNvPicPr preferRelativeResize="0"/>
          <p:nvPr/>
        </p:nvPicPr>
        <p:blipFill rotWithShape="1">
          <a:blip r:embed="rId2"/>
          <a:srcRect t="327" b="317"/>
          <a:stretch>
            <a:fillRect/>
          </a:stretch>
        </p:blipFill>
        <p:spPr>
          <a:xfrm>
            <a:off x="7911975" y="4486225"/>
            <a:ext cx="1031798" cy="5145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 name="Google Shape;41;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EC"/>
        </a:solidFill>
        <a:effectLst/>
      </p:bgPr>
    </p:bg>
    <p:spTree>
      <p:nvGrpSpPr>
        <p:cNvPr id="1" name="Shape 145"/>
        <p:cNvGrpSpPr/>
        <p:nvPr/>
      </p:nvGrpSpPr>
      <p:grpSpPr>
        <a:xfrm>
          <a:off x="0" y="0"/>
          <a:ext cx="0" cy="0"/>
          <a:chOff x="0" y="0"/>
          <a:chExt cx="0" cy="0"/>
        </a:xfrm>
      </p:grpSpPr>
      <p:cxnSp>
        <p:nvCxnSpPr>
          <p:cNvPr id="147" name="Google Shape;147;g1f5501457d5_0_164"/>
          <p:cNvCxnSpPr/>
          <p:nvPr/>
        </p:nvCxnSpPr>
        <p:spPr>
          <a:xfrm rot="10800000">
            <a:off x="1984400" y="9950"/>
            <a:ext cx="0" cy="1639500"/>
          </a:xfrm>
          <a:prstGeom prst="straightConnector1">
            <a:avLst/>
          </a:prstGeom>
          <a:noFill/>
          <a:ln w="19050" cap="flat" cmpd="sng">
            <a:solidFill>
              <a:srgbClr val="E6616C"/>
            </a:solidFill>
            <a:prstDash val="lgDash"/>
            <a:round/>
            <a:headEnd type="none" w="med" len="med"/>
            <a:tailEnd type="none" w="med" len="med"/>
          </a:ln>
        </p:spPr>
      </p:cxnSp>
      <p:cxnSp>
        <p:nvCxnSpPr>
          <p:cNvPr id="148" name="Google Shape;148;g1f5501457d5_0_164"/>
          <p:cNvCxnSpPr/>
          <p:nvPr/>
        </p:nvCxnSpPr>
        <p:spPr>
          <a:xfrm rot="10800000">
            <a:off x="5690100" y="9950"/>
            <a:ext cx="0" cy="1639500"/>
          </a:xfrm>
          <a:prstGeom prst="straightConnector1">
            <a:avLst/>
          </a:prstGeom>
          <a:noFill/>
          <a:ln w="19050" cap="flat" cmpd="sng">
            <a:solidFill>
              <a:srgbClr val="E6616C"/>
            </a:solidFill>
            <a:prstDash val="lgDash"/>
            <a:round/>
            <a:headEnd type="none" w="med" len="med"/>
            <a:tailEnd type="none" w="med" len="med"/>
          </a:ln>
        </p:spPr>
      </p:cxnSp>
      <p:cxnSp>
        <p:nvCxnSpPr>
          <p:cNvPr id="149" name="Google Shape;149;g1f5501457d5_0_164"/>
          <p:cNvCxnSpPr/>
          <p:nvPr/>
        </p:nvCxnSpPr>
        <p:spPr>
          <a:xfrm rot="10800000">
            <a:off x="4572000" y="3413450"/>
            <a:ext cx="0" cy="1755600"/>
          </a:xfrm>
          <a:prstGeom prst="straightConnector1">
            <a:avLst/>
          </a:prstGeom>
          <a:noFill/>
          <a:ln w="19050" cap="flat" cmpd="sng">
            <a:solidFill>
              <a:srgbClr val="E6616C"/>
            </a:solidFill>
            <a:prstDash val="lgDash"/>
            <a:round/>
            <a:headEnd type="none" w="med" len="med"/>
            <a:tailEnd type="none" w="med" len="med"/>
          </a:ln>
        </p:spPr>
      </p:cxnSp>
      <p:sp>
        <p:nvSpPr>
          <p:cNvPr id="150" name="Google Shape;150;g1f5501457d5_0_164"/>
          <p:cNvSpPr/>
          <p:nvPr/>
        </p:nvSpPr>
        <p:spPr>
          <a:xfrm>
            <a:off x="0" y="1649449"/>
            <a:ext cx="9144000" cy="1923300"/>
          </a:xfrm>
          <a:prstGeom prst="rect">
            <a:avLst/>
          </a:prstGeom>
          <a:solidFill>
            <a:srgbClr val="E661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g1f5501457d5_0_164"/>
          <p:cNvSpPr txBox="1"/>
          <p:nvPr/>
        </p:nvSpPr>
        <p:spPr>
          <a:xfrm>
            <a:off x="404380" y="2041935"/>
            <a:ext cx="8525916"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s-UY" altLang="en-US" sz="6000" b="1" i="0" u="none" strike="noStrike" cap="none" dirty="0">
                <a:solidFill>
                  <a:srgbClr val="FFFFFF"/>
                </a:solidFill>
                <a:latin typeface="Space Grotesk"/>
                <a:ea typeface="Space Grotesk"/>
                <a:cs typeface="Space Grotesk"/>
                <a:sym typeface="Space Grotesk"/>
              </a:rPr>
              <a:t>TALLERES DON BOSCO</a:t>
            </a:r>
          </a:p>
        </p:txBody>
      </p:sp>
      <p:sp>
        <p:nvSpPr>
          <p:cNvPr id="152" name="Google Shape;152;g1f5501457d5_0_164"/>
          <p:cNvSpPr txBox="1"/>
          <p:nvPr/>
        </p:nvSpPr>
        <p:spPr>
          <a:xfrm>
            <a:off x="591125" y="4037825"/>
            <a:ext cx="31260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300" b="1" dirty="0">
                <a:solidFill>
                  <a:srgbClr val="E6616C"/>
                </a:solidFill>
                <a:latin typeface="Space Grotesk"/>
                <a:ea typeface="Space Grotesk"/>
                <a:cs typeface="Space Grotesk"/>
                <a:sym typeface="Space Grotesk"/>
              </a:rPr>
              <a:t>EDUCACIÓN</a:t>
            </a:r>
            <a:endParaRPr sz="3300" b="1" dirty="0">
              <a:solidFill>
                <a:srgbClr val="E6616C"/>
              </a:solidFill>
              <a:latin typeface="Space Grotesk"/>
              <a:ea typeface="Space Grotesk"/>
              <a:cs typeface="Space Grotesk"/>
              <a:sym typeface="Space Grotesk"/>
            </a:endParaRPr>
          </a:p>
        </p:txBody>
      </p:sp>
      <p:pic>
        <p:nvPicPr>
          <p:cNvPr id="153" name="Google Shape;153;g1f5501457d5_0_164"/>
          <p:cNvPicPr preferRelativeResize="0"/>
          <p:nvPr/>
        </p:nvPicPr>
        <p:blipFill rotWithShape="1">
          <a:blip r:embed="rId3"/>
          <a:srcRect l="-1032" t="-7200" r="-1165" b="-7636"/>
          <a:stretch>
            <a:fillRect/>
          </a:stretch>
        </p:blipFill>
        <p:spPr>
          <a:xfrm>
            <a:off x="6049224" y="537050"/>
            <a:ext cx="2771324" cy="585300"/>
          </a:xfrm>
          <a:prstGeom prst="rect">
            <a:avLst/>
          </a:prstGeom>
          <a:noFill/>
          <a:ln>
            <a:noFill/>
          </a:ln>
        </p:spPr>
      </p:pic>
      <p:pic>
        <p:nvPicPr>
          <p:cNvPr id="154" name="Google Shape;154;g1f5501457d5_0_164"/>
          <p:cNvPicPr preferRelativeResize="0"/>
          <p:nvPr/>
        </p:nvPicPr>
        <p:blipFill rotWithShape="1">
          <a:blip r:embed="rId4"/>
          <a:srcRect t="337" b="347"/>
          <a:stretch>
            <a:fillRect/>
          </a:stretch>
        </p:blipFill>
        <p:spPr>
          <a:xfrm>
            <a:off x="404380" y="537050"/>
            <a:ext cx="1174042" cy="585300"/>
          </a:xfrm>
          <a:prstGeom prst="rect">
            <a:avLst/>
          </a:prstGeom>
          <a:noFill/>
          <a:ln>
            <a:noFill/>
          </a:ln>
        </p:spPr>
      </p:pic>
      <p:pic>
        <p:nvPicPr>
          <p:cNvPr id="156" name="Google Shape;156;g1f5501457d5_0_164"/>
          <p:cNvPicPr preferRelativeResize="0"/>
          <p:nvPr/>
        </p:nvPicPr>
        <p:blipFill>
          <a:blip r:embed="rId5"/>
          <a:stretch>
            <a:fillRect/>
          </a:stretch>
        </p:blipFill>
        <p:spPr>
          <a:xfrm>
            <a:off x="2880001" y="352550"/>
            <a:ext cx="1914499" cy="954299"/>
          </a:xfrm>
          <a:prstGeom prst="rect">
            <a:avLst/>
          </a:prstGeom>
          <a:noFill/>
          <a:ln>
            <a:noFill/>
          </a:ln>
        </p:spPr>
      </p:pic>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0100" y="3089554"/>
            <a:ext cx="2403391" cy="24033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EEC"/>
        </a:solidFill>
        <a:effectLst/>
      </p:bgPr>
    </p:bg>
    <p:spTree>
      <p:nvGrpSpPr>
        <p:cNvPr id="1" name="Shape 170"/>
        <p:cNvGrpSpPr/>
        <p:nvPr/>
      </p:nvGrpSpPr>
      <p:grpSpPr>
        <a:xfrm>
          <a:off x="0" y="0"/>
          <a:ext cx="0" cy="0"/>
          <a:chOff x="0" y="0"/>
          <a:chExt cx="0" cy="0"/>
        </a:xfrm>
      </p:grpSpPr>
      <p:sp>
        <p:nvSpPr>
          <p:cNvPr id="171" name="Google Shape;171;p3"/>
          <p:cNvSpPr txBox="1">
            <a:spLocks noGrp="1"/>
          </p:cNvSpPr>
          <p:nvPr>
            <p:ph type="body" idx="1"/>
          </p:nvPr>
        </p:nvSpPr>
        <p:spPr>
          <a:xfrm>
            <a:off x="4693486" y="929418"/>
            <a:ext cx="3995400" cy="1941300"/>
          </a:xfrm>
          <a:prstGeom prst="rect">
            <a:avLst/>
          </a:prstGeom>
          <a:noFill/>
          <a:ln>
            <a:noFill/>
          </a:ln>
        </p:spPr>
        <p:txBody>
          <a:bodyPr spcFirstLastPara="1" wrap="square" lIns="91425" tIns="91425" rIns="91425" bIns="91425" anchor="t" anchorCtr="0">
            <a:noAutofit/>
          </a:bodyPr>
          <a:lstStyle/>
          <a:p>
            <a:r>
              <a:rPr lang="es-UY" sz="1200" dirty="0"/>
              <a:t>El curso de </a:t>
            </a:r>
            <a:r>
              <a:rPr lang="es-UY" sz="1200" b="1" dirty="0"/>
              <a:t>“Especialización en Vehículos Híbridos y Eléctricos”</a:t>
            </a:r>
            <a:r>
              <a:rPr lang="es-UY" sz="1200" dirty="0"/>
              <a:t> es parte de la propuesta educativa de Cursos Cortos de Talleres Don Bosco. Dicha capacitación está orientada a alumnos con conocimientos avanzados en el área </a:t>
            </a:r>
            <a:r>
              <a:rPr lang="es-UY" sz="1200" dirty="0" smtClean="0"/>
              <a:t>automotriz; </a:t>
            </a:r>
            <a:r>
              <a:rPr lang="es-UY" sz="1200" b="1" dirty="0" smtClean="0"/>
              <a:t>enfocada en </a:t>
            </a:r>
            <a:r>
              <a:rPr lang="es-UY" sz="1200" b="1" dirty="0"/>
              <a:t>brindar los conocimientos  necesarios  para que puedan incorporar las últimas tecnologías referidas a la movilidad eléctrica</a:t>
            </a:r>
            <a:r>
              <a:rPr lang="es-UY" sz="1200" dirty="0"/>
              <a:t>, permitiendo realizar una evaluación lógica de los problemas que se le pueden presentar en su ámbito </a:t>
            </a:r>
            <a:r>
              <a:rPr lang="es-UY" sz="1200" dirty="0" smtClean="0"/>
              <a:t>profesional.</a:t>
            </a:r>
          </a:p>
          <a:p>
            <a:pPr marL="114300" indent="0">
              <a:buNone/>
            </a:pPr>
            <a:endParaRPr lang="es-UY" sz="1200" dirty="0" smtClean="0"/>
          </a:p>
          <a:p>
            <a:r>
              <a:rPr lang="es-UY" sz="1200" dirty="0"/>
              <a:t>La primera edición del curso piloto inició en el mes de agosto del año 2022, continuando con el mismo el presente año y con la intención de seguir creciendo en la temática.</a:t>
            </a:r>
          </a:p>
          <a:p>
            <a:pPr marL="114300" indent="0">
              <a:buNone/>
            </a:pPr>
            <a:r>
              <a:rPr lang="es-UY" sz="1200" dirty="0"/>
              <a:t/>
            </a:r>
            <a:br>
              <a:rPr lang="es-UY" sz="1200" dirty="0"/>
            </a:br>
            <a:endParaRPr sz="1200" dirty="0">
              <a:solidFill>
                <a:srgbClr val="21242F"/>
              </a:solidFill>
              <a:latin typeface="Space Grotesk"/>
              <a:ea typeface="Space Grotesk"/>
              <a:cs typeface="Space Grotesk"/>
              <a:sym typeface="Space Grotesk"/>
            </a:endParaRPr>
          </a:p>
        </p:txBody>
      </p:sp>
      <p:sp>
        <p:nvSpPr>
          <p:cNvPr id="172" name="Google Shape;172;p3"/>
          <p:cNvSpPr/>
          <p:nvPr/>
        </p:nvSpPr>
        <p:spPr>
          <a:xfrm>
            <a:off x="-8975" y="-17775"/>
            <a:ext cx="42342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3" name="Google Shape;173;p3"/>
          <p:cNvSpPr txBox="1">
            <a:spLocks noGrp="1"/>
          </p:cNvSpPr>
          <p:nvPr>
            <p:ph type="title"/>
          </p:nvPr>
        </p:nvSpPr>
        <p:spPr>
          <a:xfrm>
            <a:off x="1158175" y="2241675"/>
            <a:ext cx="1899900" cy="62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endParaRPr sz="3220" b="1" dirty="0">
              <a:solidFill>
                <a:srgbClr val="999999"/>
              </a:solidFill>
              <a:latin typeface="Space Grotesk"/>
              <a:ea typeface="Space Grotesk"/>
              <a:cs typeface="Space Grotesk"/>
              <a:sym typeface="Space Grotesk"/>
            </a:endParaRPr>
          </a:p>
        </p:txBody>
      </p:sp>
      <p:sp>
        <p:nvSpPr>
          <p:cNvPr id="174" name="Google Shape;174;p3"/>
          <p:cNvSpPr/>
          <p:nvPr/>
        </p:nvSpPr>
        <p:spPr>
          <a:xfrm>
            <a:off x="4225225" y="0"/>
            <a:ext cx="624600" cy="624600"/>
          </a:xfrm>
          <a:prstGeom prst="rect">
            <a:avLst/>
          </a:prstGeom>
          <a:noFill/>
          <a:ln w="9525" cap="flat" cmpd="sng">
            <a:solidFill>
              <a:srgbClr val="21242F"/>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76" name="Google Shape;176;p3"/>
          <p:cNvCxnSpPr/>
          <p:nvPr/>
        </p:nvCxnSpPr>
        <p:spPr>
          <a:xfrm>
            <a:off x="4849825" y="624600"/>
            <a:ext cx="4308000" cy="0"/>
          </a:xfrm>
          <a:prstGeom prst="straightConnector1">
            <a:avLst/>
          </a:prstGeom>
          <a:noFill/>
          <a:ln w="9525" cap="flat" cmpd="sng">
            <a:solidFill>
              <a:srgbClr val="21242F"/>
            </a:solidFill>
            <a:prstDash val="lgDash"/>
            <a:round/>
            <a:headEnd type="none" w="med" len="med"/>
            <a:tailEnd type="none" w="med" len="med"/>
          </a:ln>
        </p:spPr>
      </p:cxn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 y="-8888"/>
            <a:ext cx="4261945" cy="512572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422" y="-454637"/>
            <a:ext cx="1533873" cy="1533873"/>
          </a:xfrm>
          <a:prstGeom prst="rect">
            <a:avLst/>
          </a:prstGeom>
        </p:spPr>
      </p:pic>
      <p:pic>
        <p:nvPicPr>
          <p:cNvPr id="10" name="Google Shape;211;p6"/>
          <p:cNvPicPr preferRelativeResize="0"/>
          <p:nvPr/>
        </p:nvPicPr>
        <p:blipFill>
          <a:blip r:embed="rId5"/>
          <a:stretch>
            <a:fillRect/>
          </a:stretch>
        </p:blipFill>
        <p:spPr>
          <a:xfrm>
            <a:off x="4389841" y="156881"/>
            <a:ext cx="329603" cy="363370"/>
          </a:xfrm>
          <a:prstGeom prst="rect">
            <a:avLst/>
          </a:prstGeom>
          <a:solidFill>
            <a:srgbClr val="E6616C"/>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C"/>
        </a:solidFill>
        <a:effectLst/>
      </p:bgPr>
    </p:bg>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4739165" y="353825"/>
            <a:ext cx="3721200" cy="4370397"/>
          </a:xfrm>
          <a:prstGeom prst="rect">
            <a:avLst/>
          </a:prstGeom>
          <a:noFill/>
          <a:ln>
            <a:noFill/>
          </a:ln>
        </p:spPr>
        <p:txBody>
          <a:bodyPr spcFirstLastPara="1" wrap="square" lIns="91425" tIns="91425" rIns="91425" bIns="91425" anchor="t" anchorCtr="0">
            <a:spAutoFit/>
          </a:bodyPr>
          <a:lstStyle/>
          <a:p>
            <a:r>
              <a:rPr lang="es-UY" sz="1200" dirty="0">
                <a:solidFill>
                  <a:srgbClr val="E6616C"/>
                </a:solidFill>
                <a:latin typeface="Space Grotesk"/>
                <a:ea typeface="Space Grotesk"/>
                <a:cs typeface="Space Grotesk"/>
              </a:rPr>
              <a:t>A </a:t>
            </a:r>
            <a:r>
              <a:rPr lang="es-UY" sz="1200" dirty="0">
                <a:solidFill>
                  <a:srgbClr val="E6616C"/>
                </a:solidFill>
                <a:latin typeface="Space Grotesk" panose="020B0604020202020204" charset="0"/>
                <a:cs typeface="Space Grotesk" panose="020B0604020202020204" charset="0"/>
              </a:rPr>
              <a:t>la fecha, se han llevado a cabo </a:t>
            </a:r>
            <a:r>
              <a:rPr lang="es-UY" sz="1200" b="1" dirty="0" smtClean="0">
                <a:solidFill>
                  <a:srgbClr val="E6616C"/>
                </a:solidFill>
                <a:latin typeface="+mj-lt"/>
                <a:cs typeface="Space Grotesk" panose="020B0604020202020204" charset="0"/>
              </a:rPr>
              <a:t>7</a:t>
            </a:r>
            <a:r>
              <a:rPr lang="es-UY" sz="1200" b="1" dirty="0" smtClean="0">
                <a:solidFill>
                  <a:srgbClr val="E6616C"/>
                </a:solidFill>
                <a:latin typeface="Space Grotesk" panose="020B0604020202020204" charset="0"/>
                <a:cs typeface="Space Grotesk" panose="020B0604020202020204" charset="0"/>
              </a:rPr>
              <a:t> </a:t>
            </a:r>
            <a:r>
              <a:rPr lang="es-UY" sz="1200" b="1" dirty="0">
                <a:solidFill>
                  <a:srgbClr val="E6616C"/>
                </a:solidFill>
                <a:latin typeface="Space Grotesk" panose="020B0604020202020204" charset="0"/>
                <a:cs typeface="Space Grotesk" panose="020B0604020202020204" charset="0"/>
              </a:rPr>
              <a:t>ediciones</a:t>
            </a:r>
            <a:r>
              <a:rPr lang="es-UY" sz="1200" dirty="0">
                <a:solidFill>
                  <a:srgbClr val="E6616C"/>
                </a:solidFill>
                <a:latin typeface="Space Grotesk" panose="020B0604020202020204" charset="0"/>
                <a:cs typeface="Space Grotesk" panose="020B0604020202020204" charset="0"/>
              </a:rPr>
              <a:t> de dicho curso, </a:t>
            </a:r>
            <a:r>
              <a:rPr lang="es-UY" sz="1200" b="1" dirty="0">
                <a:solidFill>
                  <a:srgbClr val="E6616C"/>
                </a:solidFill>
                <a:latin typeface="Space Grotesk" panose="020B0604020202020204" charset="0"/>
                <a:cs typeface="Space Grotesk" panose="020B0604020202020204" charset="0"/>
              </a:rPr>
              <a:t>capacitando a un total de </a:t>
            </a:r>
            <a:r>
              <a:rPr lang="es-UY" sz="1200" b="1" dirty="0">
                <a:solidFill>
                  <a:srgbClr val="E6616C"/>
                </a:solidFill>
                <a:latin typeface="+mj-lt"/>
                <a:cs typeface="Space Grotesk" panose="020B0604020202020204" charset="0"/>
              </a:rPr>
              <a:t>89</a:t>
            </a:r>
            <a:r>
              <a:rPr lang="es-UY" sz="1200" b="1" dirty="0">
                <a:solidFill>
                  <a:srgbClr val="E6616C"/>
                </a:solidFill>
                <a:latin typeface="Space Grotesk" panose="020B0604020202020204" charset="0"/>
                <a:cs typeface="Space Grotesk" panose="020B0604020202020204" charset="0"/>
              </a:rPr>
              <a:t> alumnos</a:t>
            </a:r>
            <a:r>
              <a:rPr lang="es-UY" sz="1200" dirty="0">
                <a:solidFill>
                  <a:srgbClr val="E6616C"/>
                </a:solidFill>
                <a:latin typeface="Space Grotesk" panose="020B0604020202020204" charset="0"/>
                <a:cs typeface="Space Grotesk" panose="020B0604020202020204" charset="0"/>
              </a:rPr>
              <a:t>. Este mes de Agosto dimos inicio a </a:t>
            </a:r>
            <a:r>
              <a:rPr lang="es-UY" sz="1200" dirty="0">
                <a:solidFill>
                  <a:srgbClr val="E6616C"/>
                </a:solidFill>
                <a:latin typeface="+mj-lt"/>
                <a:cs typeface="Space Grotesk" panose="020B0604020202020204" charset="0"/>
              </a:rPr>
              <a:t>2</a:t>
            </a:r>
            <a:r>
              <a:rPr lang="es-UY" sz="1200" dirty="0">
                <a:solidFill>
                  <a:srgbClr val="E6616C"/>
                </a:solidFill>
                <a:latin typeface="Space Grotesk" panose="020B0604020202020204" charset="0"/>
                <a:cs typeface="Space Grotesk" panose="020B0604020202020204" charset="0"/>
              </a:rPr>
              <a:t> grupos más, uno con </a:t>
            </a:r>
            <a:r>
              <a:rPr lang="es-UY" sz="1200" dirty="0">
                <a:solidFill>
                  <a:srgbClr val="E6616C"/>
                </a:solidFill>
                <a:latin typeface="+mj-lt"/>
                <a:cs typeface="Space Grotesk" panose="020B0604020202020204" charset="0"/>
              </a:rPr>
              <a:t>15</a:t>
            </a:r>
            <a:r>
              <a:rPr lang="es-UY" sz="1200" dirty="0">
                <a:solidFill>
                  <a:srgbClr val="E6616C"/>
                </a:solidFill>
                <a:latin typeface="Space Grotesk" panose="020B0604020202020204" charset="0"/>
                <a:cs typeface="Space Grotesk" panose="020B0604020202020204" charset="0"/>
              </a:rPr>
              <a:t> y otro con </a:t>
            </a:r>
            <a:r>
              <a:rPr lang="es-UY" sz="1200" dirty="0">
                <a:solidFill>
                  <a:srgbClr val="E6616C"/>
                </a:solidFill>
                <a:latin typeface="+mj-lt"/>
                <a:cs typeface="Space Grotesk" panose="020B0604020202020204" charset="0"/>
              </a:rPr>
              <a:t>11</a:t>
            </a:r>
            <a:r>
              <a:rPr lang="es-UY" sz="1200" dirty="0">
                <a:solidFill>
                  <a:srgbClr val="E6616C"/>
                </a:solidFill>
                <a:latin typeface="Space Grotesk" panose="020B0604020202020204" charset="0"/>
                <a:cs typeface="Space Grotesk" panose="020B0604020202020204" charset="0"/>
              </a:rPr>
              <a:t> participantes. </a:t>
            </a:r>
            <a:r>
              <a:rPr lang="es-UY" sz="1200" dirty="0" smtClean="0">
                <a:solidFill>
                  <a:srgbClr val="E6616C"/>
                </a:solidFill>
                <a:latin typeface="Space Grotesk" panose="020B0604020202020204" charset="0"/>
                <a:cs typeface="Space Grotesk" panose="020B0604020202020204" charset="0"/>
              </a:rPr>
              <a:t/>
            </a:r>
            <a:br>
              <a:rPr lang="es-UY" sz="1200" dirty="0" smtClean="0">
                <a:solidFill>
                  <a:srgbClr val="E6616C"/>
                </a:solidFill>
                <a:latin typeface="Space Grotesk" panose="020B0604020202020204" charset="0"/>
                <a:cs typeface="Space Grotesk" panose="020B0604020202020204" charset="0"/>
              </a:rPr>
            </a:br>
            <a:r>
              <a:rPr lang="es-UY" sz="1200" dirty="0">
                <a:solidFill>
                  <a:srgbClr val="E88F96"/>
                </a:solidFill>
                <a:latin typeface="Space Grotesk" panose="020B0604020202020204" charset="0"/>
                <a:cs typeface="Space Grotesk" panose="020B0604020202020204" charset="0"/>
              </a:rPr>
              <a:t/>
            </a:r>
            <a:br>
              <a:rPr lang="es-UY" sz="1200" dirty="0">
                <a:solidFill>
                  <a:srgbClr val="E88F96"/>
                </a:solidFill>
                <a:latin typeface="Space Grotesk" panose="020B0604020202020204" charset="0"/>
                <a:cs typeface="Space Grotesk" panose="020B0604020202020204" charset="0"/>
              </a:rPr>
            </a:br>
            <a:r>
              <a:rPr lang="es-UY" sz="1200" dirty="0">
                <a:solidFill>
                  <a:srgbClr val="E6616C"/>
                </a:solidFill>
                <a:latin typeface="Space Grotesk"/>
                <a:ea typeface="Space Grotesk"/>
                <a:cs typeface="Space Grotesk"/>
              </a:rPr>
              <a:t>Algunas de estas capacitaciones se han llevado a cabo de forma exclusiva con funcionarios de empresas (MULTICAR, Automóvil Club del </a:t>
            </a:r>
            <a:r>
              <a:rPr lang="es-UY" sz="1200" dirty="0">
                <a:solidFill>
                  <a:srgbClr val="E6616C"/>
                </a:solidFill>
                <a:latin typeface="Space Grotesk"/>
                <a:ea typeface="Space Grotesk"/>
                <a:cs typeface="Space Grotesk"/>
              </a:rPr>
              <a:t>Uruguay) siendo </a:t>
            </a:r>
            <a:r>
              <a:rPr lang="es-UY" sz="1200" dirty="0">
                <a:solidFill>
                  <a:srgbClr val="E6616C"/>
                </a:solidFill>
                <a:latin typeface="Space Grotesk"/>
                <a:ea typeface="Space Grotesk"/>
                <a:cs typeface="Space Grotesk"/>
              </a:rPr>
              <a:t>una </a:t>
            </a:r>
            <a:r>
              <a:rPr lang="es-UY" sz="1200" b="1" dirty="0">
                <a:solidFill>
                  <a:srgbClr val="E6616C"/>
                </a:solidFill>
                <a:latin typeface="Space Grotesk"/>
                <a:ea typeface="Space Grotesk"/>
                <a:cs typeface="Space Grotesk"/>
              </a:rPr>
              <a:t>propuesta de expansión </a:t>
            </a:r>
            <a:r>
              <a:rPr lang="es-UY" sz="1200" dirty="0">
                <a:solidFill>
                  <a:srgbClr val="E6616C"/>
                </a:solidFill>
                <a:latin typeface="Space Grotesk"/>
                <a:ea typeface="Space Grotesk"/>
                <a:cs typeface="Space Grotesk"/>
              </a:rPr>
              <a:t>poder seguir sumando empresas que estén interesadas en actualizar los conocimientos de sus técnicos en las nuevas </a:t>
            </a:r>
            <a:r>
              <a:rPr lang="es-UY" sz="1200" dirty="0">
                <a:solidFill>
                  <a:srgbClr val="E6616C"/>
                </a:solidFill>
                <a:latin typeface="Space Grotesk"/>
                <a:ea typeface="Space Grotesk"/>
                <a:cs typeface="Space Grotesk"/>
              </a:rPr>
              <a:t>tecnologías.</a:t>
            </a:r>
            <a:br>
              <a:rPr lang="es-UY" sz="1200" dirty="0">
                <a:solidFill>
                  <a:srgbClr val="E6616C"/>
                </a:solidFill>
                <a:latin typeface="Space Grotesk"/>
                <a:ea typeface="Space Grotesk"/>
                <a:cs typeface="Space Grotesk"/>
              </a:rPr>
            </a:br>
            <a:r>
              <a:rPr lang="es-UY" sz="1200" dirty="0" smtClean="0">
                <a:solidFill>
                  <a:srgbClr val="E88F96"/>
                </a:solidFill>
                <a:latin typeface="Space Grotesk" panose="020B0604020202020204" charset="0"/>
                <a:cs typeface="Space Grotesk" panose="020B0604020202020204" charset="0"/>
              </a:rPr>
              <a:t/>
            </a:r>
            <a:br>
              <a:rPr lang="es-UY" sz="1200" dirty="0" smtClean="0">
                <a:solidFill>
                  <a:srgbClr val="E88F96"/>
                </a:solidFill>
                <a:latin typeface="Space Grotesk" panose="020B0604020202020204" charset="0"/>
                <a:cs typeface="Space Grotesk" panose="020B0604020202020204" charset="0"/>
              </a:rPr>
            </a:br>
            <a:r>
              <a:rPr lang="es-UY" sz="1200" dirty="0" smtClean="0">
                <a:solidFill>
                  <a:srgbClr val="E6616C"/>
                </a:solidFill>
                <a:latin typeface="Space Grotesk" panose="020B0604020202020204" charset="0"/>
                <a:cs typeface="Space Grotesk" panose="020B0604020202020204" charset="0"/>
              </a:rPr>
              <a:t>Por otro lado, también </a:t>
            </a:r>
            <a:r>
              <a:rPr lang="es-UY" sz="1200" dirty="0">
                <a:solidFill>
                  <a:srgbClr val="E6616C"/>
                </a:solidFill>
                <a:latin typeface="Space Grotesk" panose="020B0604020202020204" charset="0"/>
                <a:cs typeface="Space Grotesk" panose="020B0604020202020204" charset="0"/>
              </a:rPr>
              <a:t>han sido diversas las empresas que han confiado en nuestra institución para capacitar a sus funcionarios de manera particular (</a:t>
            </a:r>
            <a:r>
              <a:rPr lang="es-UY" sz="1200" dirty="0" smtClean="0">
                <a:solidFill>
                  <a:srgbClr val="E6616C"/>
                </a:solidFill>
                <a:latin typeface="Space Grotesk" panose="020B0604020202020204" charset="0"/>
                <a:cs typeface="Space Grotesk" panose="020B0604020202020204" charset="0"/>
              </a:rPr>
              <a:t>NAMI, julio </a:t>
            </a:r>
            <a:r>
              <a:rPr lang="es-UY" sz="1200" dirty="0">
                <a:solidFill>
                  <a:srgbClr val="E6616C"/>
                </a:solidFill>
                <a:latin typeface="Space Grotesk" panose="020B0604020202020204" charset="0"/>
                <a:cs typeface="Space Grotesk" panose="020B0604020202020204" charset="0"/>
              </a:rPr>
              <a:t>Cesar </a:t>
            </a:r>
            <a:r>
              <a:rPr lang="es-UY" sz="1200" dirty="0" err="1">
                <a:solidFill>
                  <a:srgbClr val="E6616C"/>
                </a:solidFill>
                <a:latin typeface="Space Grotesk" panose="020B0604020202020204" charset="0"/>
                <a:cs typeface="Space Grotesk" panose="020B0604020202020204" charset="0"/>
              </a:rPr>
              <a:t>Lestido</a:t>
            </a:r>
            <a:r>
              <a:rPr lang="es-UY" sz="1200" dirty="0">
                <a:solidFill>
                  <a:srgbClr val="E6616C"/>
                </a:solidFill>
                <a:latin typeface="Space Grotesk" panose="020B0604020202020204" charset="0"/>
                <a:cs typeface="Space Grotesk" panose="020B0604020202020204" charset="0"/>
              </a:rPr>
              <a:t>, GRUPO FIANCAR, </a:t>
            </a:r>
            <a:r>
              <a:rPr lang="es-UY" sz="1200" dirty="0" err="1">
                <a:solidFill>
                  <a:srgbClr val="E6616C"/>
                </a:solidFill>
                <a:latin typeface="Space Grotesk" panose="020B0604020202020204" charset="0"/>
                <a:cs typeface="Space Grotesk" panose="020B0604020202020204" charset="0"/>
              </a:rPr>
              <a:t>Cristalpet</a:t>
            </a:r>
            <a:r>
              <a:rPr lang="es-UY" sz="1200" dirty="0">
                <a:solidFill>
                  <a:srgbClr val="E6616C"/>
                </a:solidFill>
                <a:latin typeface="Space Grotesk" panose="020B0604020202020204" charset="0"/>
                <a:cs typeface="Space Grotesk" panose="020B0604020202020204" charset="0"/>
              </a:rPr>
              <a:t> S.A, </a:t>
            </a:r>
            <a:r>
              <a:rPr lang="es-UY" sz="1200" dirty="0" err="1">
                <a:solidFill>
                  <a:srgbClr val="E6616C"/>
                </a:solidFill>
                <a:latin typeface="Space Grotesk" panose="020B0604020202020204" charset="0"/>
                <a:cs typeface="Space Grotesk" panose="020B0604020202020204" charset="0"/>
              </a:rPr>
              <a:t>Cardoc</a:t>
            </a:r>
            <a:r>
              <a:rPr lang="es-UY" sz="1200" dirty="0">
                <a:solidFill>
                  <a:srgbClr val="E6616C"/>
                </a:solidFill>
                <a:latin typeface="Space Grotesk" panose="020B0604020202020204" charset="0"/>
                <a:cs typeface="Space Grotesk" panose="020B0604020202020204" charset="0"/>
              </a:rPr>
              <a:t>, </a:t>
            </a:r>
            <a:r>
              <a:rPr lang="es-UY" sz="1200" dirty="0" err="1">
                <a:solidFill>
                  <a:srgbClr val="E6616C"/>
                </a:solidFill>
                <a:latin typeface="Space Grotesk" panose="020B0604020202020204" charset="0"/>
                <a:cs typeface="Space Grotesk" panose="020B0604020202020204" charset="0"/>
              </a:rPr>
              <a:t>Surftrip</a:t>
            </a:r>
            <a:r>
              <a:rPr lang="es-UY" sz="1200" dirty="0">
                <a:solidFill>
                  <a:srgbClr val="E6616C"/>
                </a:solidFill>
                <a:latin typeface="Space Grotesk" panose="020B0604020202020204" charset="0"/>
                <a:cs typeface="Space Grotesk" panose="020B0604020202020204" charset="0"/>
              </a:rPr>
              <a:t> SRL).</a:t>
            </a:r>
            <a:r>
              <a:rPr lang="es-UY" sz="1200" dirty="0">
                <a:solidFill>
                  <a:srgbClr val="E6616C"/>
                </a:solidFill>
              </a:rPr>
              <a:t/>
            </a:r>
            <a:br>
              <a:rPr lang="es-UY" sz="1200" dirty="0">
                <a:solidFill>
                  <a:srgbClr val="E6616C"/>
                </a:solidFill>
              </a:rPr>
            </a:br>
            <a:r>
              <a:rPr lang="es-UY" sz="1200" dirty="0"/>
              <a:t/>
            </a:r>
            <a:br>
              <a:rPr lang="es-UY" sz="1200" dirty="0"/>
            </a:br>
            <a:endParaRPr sz="1200" b="1" dirty="0">
              <a:solidFill>
                <a:srgbClr val="46AF76"/>
              </a:solidFill>
              <a:latin typeface="Space Grotesk"/>
              <a:ea typeface="Space Grotesk"/>
              <a:cs typeface="Space Grotesk"/>
              <a:sym typeface="Space Grotesk"/>
            </a:endParaRPr>
          </a:p>
        </p:txBody>
      </p:sp>
      <p:sp>
        <p:nvSpPr>
          <p:cNvPr id="182" name="Google Shape;182;p4"/>
          <p:cNvSpPr/>
          <p:nvPr/>
        </p:nvSpPr>
        <p:spPr>
          <a:xfrm>
            <a:off x="-8975" y="-17775"/>
            <a:ext cx="42342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4"/>
          <p:cNvSpPr txBox="1">
            <a:spLocks noGrp="1"/>
          </p:cNvSpPr>
          <p:nvPr>
            <p:ph type="title"/>
          </p:nvPr>
        </p:nvSpPr>
        <p:spPr>
          <a:xfrm>
            <a:off x="1158175" y="2241675"/>
            <a:ext cx="1899900" cy="62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1645" b="1">
                <a:solidFill>
                  <a:srgbClr val="999999"/>
                </a:solidFill>
                <a:latin typeface="Space Grotesk"/>
                <a:ea typeface="Space Grotesk"/>
                <a:cs typeface="Space Grotesk"/>
                <a:sym typeface="Space Grotesk"/>
              </a:rPr>
              <a:t>Colocar imagen en este espacio</a:t>
            </a:r>
            <a:endParaRPr sz="3220" b="1">
              <a:solidFill>
                <a:srgbClr val="999999"/>
              </a:solidFill>
              <a:latin typeface="Space Grotesk"/>
              <a:ea typeface="Space Grotesk"/>
              <a:cs typeface="Space Grotesk"/>
              <a:sym typeface="Space Grotesk"/>
            </a:endParaRPr>
          </a:p>
        </p:txBody>
      </p:sp>
      <p:cxnSp>
        <p:nvCxnSpPr>
          <p:cNvPr id="184" name="Google Shape;184;p4"/>
          <p:cNvCxnSpPr/>
          <p:nvPr/>
        </p:nvCxnSpPr>
        <p:spPr>
          <a:xfrm>
            <a:off x="4853465" y="4416176"/>
            <a:ext cx="3492600" cy="0"/>
          </a:xfrm>
          <a:prstGeom prst="straightConnector1">
            <a:avLst/>
          </a:prstGeom>
          <a:noFill/>
          <a:ln w="9525" cap="flat" cmpd="sng">
            <a:solidFill>
              <a:srgbClr val="21242F"/>
            </a:solidFill>
            <a:prstDash val="lgDash"/>
            <a:round/>
            <a:headEnd type="none" w="med" len="med"/>
            <a:tailEnd type="none" w="med" len="med"/>
          </a:ln>
        </p:spPr>
      </p:cxnSp>
      <p:cxnSp>
        <p:nvCxnSpPr>
          <p:cNvPr id="185" name="Google Shape;185;p4"/>
          <p:cNvCxnSpPr/>
          <p:nvPr/>
        </p:nvCxnSpPr>
        <p:spPr>
          <a:xfrm>
            <a:off x="4853465" y="126941"/>
            <a:ext cx="3492600" cy="0"/>
          </a:xfrm>
          <a:prstGeom prst="straightConnector1">
            <a:avLst/>
          </a:prstGeom>
          <a:noFill/>
          <a:ln w="9525" cap="flat" cmpd="sng">
            <a:solidFill>
              <a:srgbClr val="21242F"/>
            </a:solidFill>
            <a:prstDash val="lgDash"/>
            <a:round/>
            <a:headEnd type="none" w="med" len="med"/>
            <a:tailEnd type="none" w="med" len="med"/>
          </a:ln>
        </p:spPr>
      </p:cxn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4" y="0"/>
            <a:ext cx="42342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C"/>
        </a:solidFill>
        <a:effectLst/>
      </p:bgPr>
    </p:bg>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4739165" y="171108"/>
            <a:ext cx="3721200" cy="4801284"/>
          </a:xfrm>
          <a:prstGeom prst="rect">
            <a:avLst/>
          </a:prstGeom>
          <a:noFill/>
          <a:ln>
            <a:noFill/>
          </a:ln>
        </p:spPr>
        <p:txBody>
          <a:bodyPr spcFirstLastPara="1" wrap="square" lIns="91425" tIns="91425" rIns="91425" bIns="91425" anchor="t" anchorCtr="0">
            <a:spAutoFit/>
          </a:bodyPr>
          <a:lstStyle/>
          <a:p>
            <a:pPr fontAlgn="base"/>
            <a:r>
              <a:rPr lang="es-UY" sz="1200" b="1" dirty="0">
                <a:latin typeface="Space Grotesk" panose="020B0604020202020204" charset="0"/>
                <a:cs typeface="Space Grotesk" panose="020B0604020202020204" charset="0"/>
              </a:rPr>
              <a:t>Los principales </a:t>
            </a:r>
            <a:r>
              <a:rPr lang="es-UY" sz="1200" b="1" dirty="0" smtClean="0">
                <a:latin typeface="Space Grotesk" panose="020B0604020202020204" charset="0"/>
                <a:cs typeface="Space Grotesk" panose="020B0604020202020204" charset="0"/>
              </a:rPr>
              <a:t>temas trabajados en </a:t>
            </a:r>
            <a:r>
              <a:rPr lang="es-UY" sz="1200" b="1" dirty="0">
                <a:latin typeface="Space Grotesk" panose="020B0604020202020204" charset="0"/>
                <a:cs typeface="Space Grotesk" panose="020B0604020202020204" charset="0"/>
              </a:rPr>
              <a:t>el curso son:</a:t>
            </a:r>
            <a:r>
              <a:rPr lang="es-UY" sz="1200" b="1" dirty="0" smtClean="0">
                <a:solidFill>
                  <a:srgbClr val="00B050"/>
                </a:solidFill>
                <a:latin typeface="+mj-lt"/>
                <a:cs typeface="Space Grotesk" panose="020B0604020202020204" charset="0"/>
              </a:rPr>
              <a:t/>
            </a:r>
            <a:br>
              <a:rPr lang="es-UY" sz="1200" b="1" dirty="0" smtClean="0">
                <a:solidFill>
                  <a:srgbClr val="00B050"/>
                </a:solidFill>
                <a:latin typeface="+mj-lt"/>
                <a:cs typeface="Space Grotesk" panose="020B0604020202020204" charset="0"/>
              </a:rPr>
            </a:br>
            <a:r>
              <a:rPr lang="es-UY" sz="1200" b="1" dirty="0">
                <a:solidFill>
                  <a:srgbClr val="00B050"/>
                </a:solidFill>
                <a:latin typeface="+mj-lt"/>
                <a:cs typeface="Space Grotesk" panose="020B0604020202020204" charset="0"/>
              </a:rPr>
              <a:t/>
            </a:r>
            <a:br>
              <a:rPr lang="es-UY" sz="1200" b="1" dirty="0">
                <a:solidFill>
                  <a:srgbClr val="00B050"/>
                </a:solidFill>
                <a:latin typeface="+mj-lt"/>
                <a:cs typeface="Space Grotesk" panose="020B0604020202020204" charset="0"/>
              </a:rPr>
            </a:br>
            <a:r>
              <a:rPr lang="es-UY" sz="1200" b="1" dirty="0" smtClean="0">
                <a:solidFill>
                  <a:srgbClr val="E6616C"/>
                </a:solidFill>
                <a:latin typeface="+mj-lt"/>
                <a:cs typeface="Space Grotesk" panose="020B0604020202020204" charset="0"/>
              </a:rPr>
              <a:t>-</a:t>
            </a:r>
            <a:r>
              <a:rPr lang="es-UY" sz="1200" b="1" dirty="0" smtClean="0">
                <a:solidFill>
                  <a:srgbClr val="E6616C"/>
                </a:solidFill>
                <a:latin typeface="Space Grotesk" panose="020B0604020202020204" charset="0"/>
                <a:cs typeface="Space Grotesk" panose="020B0604020202020204" charset="0"/>
              </a:rPr>
              <a:t>FUNDAMENTOS </a:t>
            </a:r>
            <a:r>
              <a:rPr lang="es-UY" sz="1200" b="1" dirty="0">
                <a:solidFill>
                  <a:srgbClr val="E6616C"/>
                </a:solidFill>
                <a:latin typeface="Space Grotesk" panose="020B0604020202020204" charset="0"/>
                <a:cs typeface="Space Grotesk" panose="020B0604020202020204" charset="0"/>
              </a:rPr>
              <a:t>DE ELECTROTECNIA Y ELECTRÓNICA.</a:t>
            </a:r>
            <a:br>
              <a:rPr lang="es-UY" sz="1200" b="1" dirty="0">
                <a:solidFill>
                  <a:srgbClr val="E6616C"/>
                </a:solidFill>
                <a:latin typeface="Space Grotesk" panose="020B0604020202020204" charset="0"/>
                <a:cs typeface="Space Grotesk" panose="020B0604020202020204" charset="0"/>
              </a:rPr>
            </a:br>
            <a:r>
              <a:rPr lang="es-UY" sz="1200" b="1" dirty="0" smtClean="0">
                <a:solidFill>
                  <a:srgbClr val="E6616C"/>
                </a:solidFill>
                <a:latin typeface="Space Grotesk" panose="020B0604020202020204" charset="0"/>
                <a:cs typeface="Space Grotesk" panose="020B0604020202020204" charset="0"/>
              </a:rPr>
              <a:t/>
            </a:r>
            <a:br>
              <a:rPr lang="es-UY" sz="1200" b="1" dirty="0" smtClean="0">
                <a:solidFill>
                  <a:srgbClr val="E6616C"/>
                </a:solidFill>
                <a:latin typeface="Space Grotesk" panose="020B0604020202020204" charset="0"/>
                <a:cs typeface="Space Grotesk" panose="020B0604020202020204" charset="0"/>
              </a:rPr>
            </a:br>
            <a:r>
              <a:rPr lang="es-UY" sz="1200" b="1" dirty="0">
                <a:solidFill>
                  <a:srgbClr val="E6616C"/>
                </a:solidFill>
                <a:latin typeface="+mj-lt"/>
                <a:cs typeface="Space Grotesk" panose="020B0604020202020204" charset="0"/>
              </a:rPr>
              <a:t>-</a:t>
            </a:r>
            <a:r>
              <a:rPr lang="es-UY" sz="1200" b="1" dirty="0" smtClean="0">
                <a:solidFill>
                  <a:srgbClr val="E6616C"/>
                </a:solidFill>
                <a:latin typeface="Space Grotesk" panose="020B0604020202020204" charset="0"/>
                <a:cs typeface="Space Grotesk" panose="020B0604020202020204" charset="0"/>
              </a:rPr>
              <a:t>SISTEMA </a:t>
            </a:r>
            <a:r>
              <a:rPr lang="es-UY" sz="1200" b="1" dirty="0">
                <a:solidFill>
                  <a:srgbClr val="E6616C"/>
                </a:solidFill>
                <a:latin typeface="Space Grotesk" panose="020B0604020202020204" charset="0"/>
                <a:cs typeface="Space Grotesk" panose="020B0604020202020204" charset="0"/>
              </a:rPr>
              <a:t>DE PROPULSOR DE VEHÍCULOS HÍBRIDOS Y ELÉCTRICOS.</a:t>
            </a:r>
            <a:br>
              <a:rPr lang="es-UY" sz="1200" b="1" dirty="0">
                <a:solidFill>
                  <a:srgbClr val="E6616C"/>
                </a:solidFill>
                <a:latin typeface="Space Grotesk" panose="020B0604020202020204" charset="0"/>
                <a:cs typeface="Space Grotesk" panose="020B0604020202020204" charset="0"/>
              </a:rPr>
            </a:br>
            <a:r>
              <a:rPr lang="es-UY" sz="1200" b="1" dirty="0" smtClean="0">
                <a:solidFill>
                  <a:srgbClr val="E6616C"/>
                </a:solidFill>
                <a:latin typeface="Space Grotesk" panose="020B0604020202020204" charset="0"/>
                <a:cs typeface="Space Grotesk" panose="020B0604020202020204" charset="0"/>
              </a:rPr>
              <a:t/>
            </a:r>
            <a:br>
              <a:rPr lang="es-UY" sz="1200" b="1" dirty="0" smtClean="0">
                <a:solidFill>
                  <a:srgbClr val="E6616C"/>
                </a:solidFill>
                <a:latin typeface="Space Grotesk" panose="020B0604020202020204" charset="0"/>
                <a:cs typeface="Space Grotesk" panose="020B0604020202020204" charset="0"/>
              </a:rPr>
            </a:br>
            <a:r>
              <a:rPr lang="es-UY" sz="1200" b="1" dirty="0" smtClean="0">
                <a:solidFill>
                  <a:srgbClr val="E6616C"/>
                </a:solidFill>
                <a:cs typeface="Space Grotesk" panose="020B0604020202020204" charset="0"/>
              </a:rPr>
              <a:t>-</a:t>
            </a:r>
            <a:r>
              <a:rPr lang="es-UY" sz="1200" b="1" dirty="0" smtClean="0">
                <a:solidFill>
                  <a:srgbClr val="E6616C"/>
                </a:solidFill>
                <a:latin typeface="Space Grotesk" panose="020B0604020202020204" charset="0"/>
                <a:cs typeface="Space Grotesk" panose="020B0604020202020204" charset="0"/>
              </a:rPr>
              <a:t>MOTORES </a:t>
            </a:r>
            <a:r>
              <a:rPr lang="es-UY" sz="1200" b="1" dirty="0">
                <a:solidFill>
                  <a:srgbClr val="E6616C"/>
                </a:solidFill>
                <a:latin typeface="Space Grotesk" panose="020B0604020202020204" charset="0"/>
                <a:cs typeface="Space Grotesk" panose="020B0604020202020204" charset="0"/>
              </a:rPr>
              <a:t>ELÉCTRICOS Y BATERÍAS PARA VEHÍCULOS HÍBRIDOS Y ELÉCTRICOS.</a:t>
            </a:r>
            <a:r>
              <a:rPr lang="es-UY" sz="1200" dirty="0">
                <a:solidFill>
                  <a:srgbClr val="E6616C"/>
                </a:solidFill>
                <a:latin typeface="Space Grotesk" panose="020B0604020202020204" charset="0"/>
                <a:cs typeface="Space Grotesk" panose="020B0604020202020204" charset="0"/>
              </a:rPr>
              <a:t/>
            </a:r>
            <a:br>
              <a:rPr lang="es-UY" sz="1200" dirty="0">
                <a:solidFill>
                  <a:srgbClr val="E6616C"/>
                </a:solidFill>
                <a:latin typeface="Space Grotesk" panose="020B0604020202020204" charset="0"/>
                <a:cs typeface="Space Grotesk" panose="020B0604020202020204" charset="0"/>
              </a:rPr>
            </a:br>
            <a:r>
              <a:rPr lang="es-UY" sz="1200" dirty="0" smtClean="0">
                <a:solidFill>
                  <a:srgbClr val="E6616C"/>
                </a:solidFill>
                <a:latin typeface="Space Grotesk" panose="020B0604020202020204" charset="0"/>
                <a:cs typeface="Space Grotesk" panose="020B0604020202020204" charset="0"/>
              </a:rPr>
              <a:t/>
            </a:r>
            <a:br>
              <a:rPr lang="es-UY" sz="1200" dirty="0" smtClean="0">
                <a:solidFill>
                  <a:srgbClr val="E6616C"/>
                </a:solidFill>
                <a:latin typeface="Space Grotesk" panose="020B0604020202020204" charset="0"/>
                <a:cs typeface="Space Grotesk" panose="020B0604020202020204" charset="0"/>
              </a:rPr>
            </a:br>
            <a:r>
              <a:rPr lang="es-UY" sz="1200" b="1" dirty="0" smtClean="0">
                <a:solidFill>
                  <a:srgbClr val="E6616C"/>
                </a:solidFill>
                <a:cs typeface="Space Grotesk" panose="020B0604020202020204" charset="0"/>
              </a:rPr>
              <a:t>-</a:t>
            </a:r>
            <a:r>
              <a:rPr lang="es-UY" sz="1200" b="1" dirty="0" smtClean="0">
                <a:solidFill>
                  <a:srgbClr val="E6616C"/>
                </a:solidFill>
                <a:latin typeface="Space Grotesk" panose="020B0604020202020204" charset="0"/>
                <a:cs typeface="Space Grotesk" panose="020B0604020202020204" charset="0"/>
              </a:rPr>
              <a:t>ELECTRÓNICA </a:t>
            </a:r>
            <a:r>
              <a:rPr lang="es-UY" sz="1200" b="1" dirty="0">
                <a:solidFill>
                  <a:srgbClr val="E6616C"/>
                </a:solidFill>
                <a:latin typeface="Space Grotesk" panose="020B0604020202020204" charset="0"/>
                <a:cs typeface="Space Grotesk" panose="020B0604020202020204" charset="0"/>
              </a:rPr>
              <a:t>DE CONTROL Y TECNOLOGÍAS DE LA RECARGA.</a:t>
            </a:r>
            <a:r>
              <a:rPr lang="es-UY" sz="1200" dirty="0">
                <a:solidFill>
                  <a:srgbClr val="E6616C"/>
                </a:solidFill>
                <a:latin typeface="Space Grotesk" panose="020B0604020202020204" charset="0"/>
                <a:cs typeface="Space Grotesk" panose="020B0604020202020204" charset="0"/>
              </a:rPr>
              <a:t/>
            </a:r>
            <a:br>
              <a:rPr lang="es-UY" sz="1200" dirty="0">
                <a:solidFill>
                  <a:srgbClr val="E6616C"/>
                </a:solidFill>
                <a:latin typeface="Space Grotesk" panose="020B0604020202020204" charset="0"/>
                <a:cs typeface="Space Grotesk" panose="020B0604020202020204" charset="0"/>
              </a:rPr>
            </a:br>
            <a:r>
              <a:rPr lang="es-UY" sz="1200" dirty="0" smtClean="0">
                <a:solidFill>
                  <a:srgbClr val="E6616C"/>
                </a:solidFill>
                <a:latin typeface="Space Grotesk" panose="020B0604020202020204" charset="0"/>
                <a:cs typeface="Space Grotesk" panose="020B0604020202020204" charset="0"/>
              </a:rPr>
              <a:t/>
            </a:r>
            <a:br>
              <a:rPr lang="es-UY" sz="1200" dirty="0" smtClean="0">
                <a:solidFill>
                  <a:srgbClr val="E6616C"/>
                </a:solidFill>
                <a:latin typeface="Space Grotesk" panose="020B0604020202020204" charset="0"/>
                <a:cs typeface="Space Grotesk" panose="020B0604020202020204" charset="0"/>
              </a:rPr>
            </a:br>
            <a:r>
              <a:rPr lang="es-UY" sz="1200" b="1" dirty="0" smtClean="0">
                <a:solidFill>
                  <a:srgbClr val="E6616C"/>
                </a:solidFill>
                <a:cs typeface="Space Grotesk" panose="020B0604020202020204" charset="0"/>
              </a:rPr>
              <a:t>-</a:t>
            </a:r>
            <a:r>
              <a:rPr lang="es-UY" sz="1200" b="1" dirty="0" smtClean="0">
                <a:solidFill>
                  <a:srgbClr val="E6616C"/>
                </a:solidFill>
                <a:latin typeface="Space Grotesk" panose="020B0604020202020204" charset="0"/>
                <a:cs typeface="Space Grotesk" panose="020B0604020202020204" charset="0"/>
              </a:rPr>
              <a:t>ESTRUCTURA </a:t>
            </a:r>
            <a:r>
              <a:rPr lang="es-UY" sz="1200" b="1" dirty="0">
                <a:solidFill>
                  <a:srgbClr val="E6616C"/>
                </a:solidFill>
                <a:latin typeface="Space Grotesk" panose="020B0604020202020204" charset="0"/>
                <a:cs typeface="Space Grotesk" panose="020B0604020202020204" charset="0"/>
              </a:rPr>
              <a:t>DE LOS VEHÍCULOS HÍBRIDOS Y ELÉCTRICOS.</a:t>
            </a:r>
            <a:r>
              <a:rPr lang="es-UY" sz="1200" dirty="0">
                <a:solidFill>
                  <a:srgbClr val="E6616C"/>
                </a:solidFill>
                <a:latin typeface="Space Grotesk" panose="020B0604020202020204" charset="0"/>
                <a:cs typeface="Space Grotesk" panose="020B0604020202020204" charset="0"/>
              </a:rPr>
              <a:t/>
            </a:r>
            <a:br>
              <a:rPr lang="es-UY" sz="1200" dirty="0">
                <a:solidFill>
                  <a:srgbClr val="E6616C"/>
                </a:solidFill>
                <a:latin typeface="Space Grotesk" panose="020B0604020202020204" charset="0"/>
                <a:cs typeface="Space Grotesk" panose="020B0604020202020204" charset="0"/>
              </a:rPr>
            </a:br>
            <a:r>
              <a:rPr lang="es-UY" sz="1200" dirty="0" smtClean="0">
                <a:solidFill>
                  <a:srgbClr val="E6616C"/>
                </a:solidFill>
                <a:latin typeface="Space Grotesk" panose="020B0604020202020204" charset="0"/>
                <a:cs typeface="Space Grotesk" panose="020B0604020202020204" charset="0"/>
              </a:rPr>
              <a:t/>
            </a:r>
            <a:br>
              <a:rPr lang="es-UY" sz="1200" dirty="0" smtClean="0">
                <a:solidFill>
                  <a:srgbClr val="E6616C"/>
                </a:solidFill>
                <a:latin typeface="Space Grotesk" panose="020B0604020202020204" charset="0"/>
                <a:cs typeface="Space Grotesk" panose="020B0604020202020204" charset="0"/>
              </a:rPr>
            </a:br>
            <a:r>
              <a:rPr lang="es-UY" sz="1200" b="1" dirty="0" smtClean="0">
                <a:solidFill>
                  <a:srgbClr val="E6616C"/>
                </a:solidFill>
                <a:cs typeface="Space Grotesk" panose="020B0604020202020204" charset="0"/>
              </a:rPr>
              <a:t>-</a:t>
            </a:r>
            <a:r>
              <a:rPr lang="es-UY" sz="1200" b="1" dirty="0" smtClean="0">
                <a:solidFill>
                  <a:srgbClr val="E6616C"/>
                </a:solidFill>
                <a:latin typeface="Space Grotesk" panose="020B0604020202020204" charset="0"/>
                <a:cs typeface="Space Grotesk" panose="020B0604020202020204" charset="0"/>
              </a:rPr>
              <a:t>COMERCIALI</a:t>
            </a:r>
            <a:r>
              <a:rPr lang="es-UY" sz="1200" b="1" dirty="0" smtClean="0">
                <a:solidFill>
                  <a:srgbClr val="E6616C"/>
                </a:solidFill>
                <a:latin typeface="+mj-lt"/>
                <a:cs typeface="Space Grotesk" panose="020B0604020202020204" charset="0"/>
              </a:rPr>
              <a:t>Z</a:t>
            </a:r>
            <a:r>
              <a:rPr lang="es-UY" sz="1200" b="1" dirty="0" smtClean="0">
                <a:solidFill>
                  <a:srgbClr val="E6616C"/>
                </a:solidFill>
                <a:latin typeface="Space Grotesk" panose="020B0604020202020204" charset="0"/>
                <a:cs typeface="Space Grotesk" panose="020B0604020202020204" charset="0"/>
              </a:rPr>
              <a:t>ACIÓN </a:t>
            </a:r>
            <a:r>
              <a:rPr lang="es-UY" sz="1200" b="1" dirty="0">
                <a:solidFill>
                  <a:srgbClr val="E6616C"/>
                </a:solidFill>
                <a:latin typeface="Space Grotesk" panose="020B0604020202020204" charset="0"/>
                <a:cs typeface="Space Grotesk" panose="020B0604020202020204" charset="0"/>
              </a:rPr>
              <a:t>Y EXPLOTACIÓN DE VEHÍCULOS HÍBRIDOS Y ELÉCTRICOS.</a:t>
            </a:r>
            <a:br>
              <a:rPr lang="es-UY" sz="1200" b="1" dirty="0">
                <a:solidFill>
                  <a:srgbClr val="E6616C"/>
                </a:solidFill>
                <a:latin typeface="Space Grotesk" panose="020B0604020202020204" charset="0"/>
                <a:cs typeface="Space Grotesk" panose="020B0604020202020204" charset="0"/>
              </a:rPr>
            </a:br>
            <a:r>
              <a:rPr lang="es-UY" sz="1200" b="1" dirty="0" smtClean="0">
                <a:solidFill>
                  <a:srgbClr val="E6616C"/>
                </a:solidFill>
                <a:latin typeface="Space Grotesk" panose="020B0604020202020204" charset="0"/>
                <a:cs typeface="Space Grotesk" panose="020B0604020202020204" charset="0"/>
              </a:rPr>
              <a:t/>
            </a:r>
            <a:br>
              <a:rPr lang="es-UY" sz="1200" b="1" dirty="0" smtClean="0">
                <a:solidFill>
                  <a:srgbClr val="E6616C"/>
                </a:solidFill>
                <a:latin typeface="Space Grotesk" panose="020B0604020202020204" charset="0"/>
                <a:cs typeface="Space Grotesk" panose="020B0604020202020204" charset="0"/>
              </a:rPr>
            </a:br>
            <a:r>
              <a:rPr lang="es-UY" sz="1200" b="1" dirty="0" smtClean="0">
                <a:solidFill>
                  <a:srgbClr val="E6616C"/>
                </a:solidFill>
                <a:cs typeface="Space Grotesk" panose="020B0604020202020204" charset="0"/>
              </a:rPr>
              <a:t>-</a:t>
            </a:r>
            <a:r>
              <a:rPr lang="es-UY" sz="1200" b="1" dirty="0" smtClean="0">
                <a:solidFill>
                  <a:srgbClr val="E6616C"/>
                </a:solidFill>
                <a:latin typeface="Space Grotesk" panose="020B0604020202020204" charset="0"/>
                <a:cs typeface="Space Grotesk" panose="020B0604020202020204" charset="0"/>
              </a:rPr>
              <a:t>VISIÓN </a:t>
            </a:r>
            <a:r>
              <a:rPr lang="es-UY" sz="1200" b="1" dirty="0">
                <a:solidFill>
                  <a:srgbClr val="E6616C"/>
                </a:solidFill>
                <a:latin typeface="Space Grotesk" panose="020B0604020202020204" charset="0"/>
                <a:cs typeface="Space Grotesk" panose="020B0604020202020204" charset="0"/>
              </a:rPr>
              <a:t>DE FUTURO (VEHÍCULOS AUTÓNOMOS Y CONECTADOS)</a:t>
            </a:r>
            <a:r>
              <a:rPr lang="es-UY" sz="1200" dirty="0">
                <a:solidFill>
                  <a:srgbClr val="E6616C"/>
                </a:solidFill>
                <a:latin typeface="Space Grotesk" panose="020B0604020202020204" charset="0"/>
                <a:cs typeface="Space Grotesk" panose="020B0604020202020204" charset="0"/>
              </a:rPr>
              <a:t>.</a:t>
            </a:r>
            <a:br>
              <a:rPr lang="es-UY" sz="1200" dirty="0">
                <a:solidFill>
                  <a:srgbClr val="E6616C"/>
                </a:solidFill>
                <a:latin typeface="Space Grotesk" panose="020B0604020202020204" charset="0"/>
                <a:cs typeface="Space Grotesk" panose="020B0604020202020204" charset="0"/>
              </a:rPr>
            </a:br>
            <a:r>
              <a:rPr lang="es-UY" sz="1200" dirty="0"/>
              <a:t/>
            </a:r>
            <a:br>
              <a:rPr lang="es-UY" sz="1200" dirty="0"/>
            </a:br>
            <a:endParaRPr sz="1200" b="1" dirty="0">
              <a:solidFill>
                <a:srgbClr val="46AF76"/>
              </a:solidFill>
              <a:latin typeface="Space Grotesk"/>
              <a:ea typeface="Space Grotesk"/>
              <a:cs typeface="Space Grotesk"/>
              <a:sym typeface="Space Grotesk"/>
            </a:endParaRPr>
          </a:p>
        </p:txBody>
      </p:sp>
      <p:sp>
        <p:nvSpPr>
          <p:cNvPr id="182" name="Google Shape;182;p4"/>
          <p:cNvSpPr/>
          <p:nvPr/>
        </p:nvSpPr>
        <p:spPr>
          <a:xfrm>
            <a:off x="-8975" y="-17775"/>
            <a:ext cx="42342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4"/>
          <p:cNvSpPr txBox="1">
            <a:spLocks noGrp="1"/>
          </p:cNvSpPr>
          <p:nvPr>
            <p:ph type="title"/>
          </p:nvPr>
        </p:nvSpPr>
        <p:spPr>
          <a:xfrm>
            <a:off x="1158175" y="2241675"/>
            <a:ext cx="1899900" cy="62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1645" b="1">
                <a:solidFill>
                  <a:srgbClr val="999999"/>
                </a:solidFill>
                <a:latin typeface="Space Grotesk"/>
                <a:ea typeface="Space Grotesk"/>
                <a:cs typeface="Space Grotesk"/>
                <a:sym typeface="Space Grotesk"/>
              </a:rPr>
              <a:t>Colocar imagen en este espacio</a:t>
            </a:r>
            <a:endParaRPr sz="3220" b="1">
              <a:solidFill>
                <a:srgbClr val="999999"/>
              </a:solidFill>
              <a:latin typeface="Space Grotesk"/>
              <a:ea typeface="Space Grotesk"/>
              <a:cs typeface="Space Grotesk"/>
              <a:sym typeface="Space Grotesk"/>
            </a:endParaRPr>
          </a:p>
        </p:txBody>
      </p:sp>
      <p:cxnSp>
        <p:nvCxnSpPr>
          <p:cNvPr id="184" name="Google Shape;184;p4"/>
          <p:cNvCxnSpPr/>
          <p:nvPr/>
        </p:nvCxnSpPr>
        <p:spPr>
          <a:xfrm>
            <a:off x="4853465" y="4601111"/>
            <a:ext cx="2749411" cy="0"/>
          </a:xfrm>
          <a:prstGeom prst="straightConnector1">
            <a:avLst/>
          </a:prstGeom>
          <a:noFill/>
          <a:ln w="9525" cap="flat" cmpd="sng">
            <a:solidFill>
              <a:srgbClr val="21242F"/>
            </a:solidFill>
            <a:prstDash val="lgDash"/>
            <a:round/>
            <a:headEnd type="none" w="med" len="med"/>
            <a:tailEnd type="none" w="med" len="med"/>
          </a:ln>
        </p:spPr>
      </p:cxnSp>
      <p:cxnSp>
        <p:nvCxnSpPr>
          <p:cNvPr id="185" name="Google Shape;185;p4"/>
          <p:cNvCxnSpPr/>
          <p:nvPr/>
        </p:nvCxnSpPr>
        <p:spPr>
          <a:xfrm>
            <a:off x="4853465" y="126941"/>
            <a:ext cx="3492600" cy="0"/>
          </a:xfrm>
          <a:prstGeom prst="straightConnector1">
            <a:avLst/>
          </a:prstGeom>
          <a:noFill/>
          <a:ln w="9525" cap="flat" cmpd="sng">
            <a:solidFill>
              <a:srgbClr val="21242F"/>
            </a:solidFill>
            <a:prstDash val="lgDash"/>
            <a:round/>
            <a:headEnd type="none" w="med" len="med"/>
            <a:tailEnd type="none" w="med" len="med"/>
          </a:ln>
        </p:spPr>
      </p:cxn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1" y="-17775"/>
            <a:ext cx="4129088" cy="5143500"/>
          </a:xfrm>
          <a:prstGeom prst="rect">
            <a:avLst/>
          </a:prstGeom>
        </p:spPr>
      </p:pic>
    </p:spTree>
    <p:extLst>
      <p:ext uri="{BB962C8B-B14F-4D97-AF65-F5344CB8AC3E}">
        <p14:creationId xmlns:p14="http://schemas.microsoft.com/office/powerpoint/2010/main" val="4387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C"/>
        </a:solidFill>
        <a:effectLst/>
      </p:bgPr>
    </p:bg>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4760998" y="778957"/>
            <a:ext cx="3581118" cy="3416290"/>
          </a:xfrm>
          <a:prstGeom prst="rect">
            <a:avLst/>
          </a:prstGeom>
          <a:noFill/>
          <a:ln>
            <a:noFill/>
          </a:ln>
        </p:spPr>
        <p:txBody>
          <a:bodyPr spcFirstLastPara="1" wrap="square" lIns="91425" tIns="91425" rIns="91425" bIns="91425" anchor="t" anchorCtr="0">
            <a:spAutoFit/>
          </a:bodyPr>
          <a:lstStyle/>
          <a:p>
            <a:r>
              <a:rPr lang="es-UY" sz="1400" dirty="0">
                <a:latin typeface="Space Grotesk" panose="020B0604020202020204" charset="0"/>
                <a:cs typeface="Space Grotesk" panose="020B0604020202020204" charset="0"/>
              </a:rPr>
              <a:t> </a:t>
            </a:r>
            <a:br>
              <a:rPr lang="es-UY" sz="1400" dirty="0">
                <a:latin typeface="Space Grotesk" panose="020B0604020202020204" charset="0"/>
                <a:cs typeface="Space Grotesk" panose="020B0604020202020204" charset="0"/>
              </a:rPr>
            </a:br>
            <a:r>
              <a:rPr lang="es-UY" sz="1400" dirty="0">
                <a:solidFill>
                  <a:srgbClr val="E6616C"/>
                </a:solidFill>
                <a:latin typeface="Space Grotesk" panose="020B0604020202020204" charset="0"/>
                <a:cs typeface="Space Grotesk" panose="020B0604020202020204" charset="0"/>
              </a:rPr>
              <a:t>Enfocados en mejorar año a año las posibilidades del curso es que </a:t>
            </a:r>
            <a:r>
              <a:rPr lang="es-UY" sz="1400" dirty="0" smtClean="0">
                <a:solidFill>
                  <a:srgbClr val="E6616C"/>
                </a:solidFill>
                <a:latin typeface="Space Grotesk" panose="020B0604020202020204" charset="0"/>
                <a:cs typeface="Space Grotesk" panose="020B0604020202020204" charset="0"/>
              </a:rPr>
              <a:t>actualizamos </a:t>
            </a:r>
            <a:r>
              <a:rPr lang="es-UY" sz="1400" dirty="0">
                <a:solidFill>
                  <a:srgbClr val="E6616C"/>
                </a:solidFill>
                <a:latin typeface="Space Grotesk" panose="020B0604020202020204" charset="0"/>
                <a:cs typeface="Space Grotesk" panose="020B0604020202020204" charset="0"/>
              </a:rPr>
              <a:t>en este </a:t>
            </a:r>
            <a:r>
              <a:rPr lang="es-UY" sz="1400" dirty="0" smtClean="0">
                <a:solidFill>
                  <a:srgbClr val="E6616C"/>
                </a:solidFill>
                <a:latin typeface="+mj-lt"/>
                <a:cs typeface="Space Grotesk" panose="020B0604020202020204" charset="0"/>
              </a:rPr>
              <a:t>2024</a:t>
            </a:r>
            <a:r>
              <a:rPr lang="es-UY" sz="1400" dirty="0" smtClean="0">
                <a:solidFill>
                  <a:srgbClr val="E6616C"/>
                </a:solidFill>
                <a:latin typeface="Space Grotesk" panose="020B0604020202020204" charset="0"/>
                <a:cs typeface="Space Grotesk" panose="020B0604020202020204" charset="0"/>
              </a:rPr>
              <a:t> </a:t>
            </a:r>
            <a:r>
              <a:rPr lang="es-UY" sz="1400" dirty="0">
                <a:solidFill>
                  <a:srgbClr val="E6616C"/>
                </a:solidFill>
                <a:latin typeface="Space Grotesk" panose="020B0604020202020204" charset="0"/>
                <a:cs typeface="Space Grotesk" panose="020B0604020202020204" charset="0"/>
              </a:rPr>
              <a:t>parte de nuestro </a:t>
            </a:r>
            <a:r>
              <a:rPr lang="es-UY" sz="1400" dirty="0" smtClean="0">
                <a:solidFill>
                  <a:srgbClr val="E6616C"/>
                </a:solidFill>
                <a:latin typeface="Space Grotesk" panose="020B0604020202020204" charset="0"/>
                <a:cs typeface="Space Grotesk" panose="020B0604020202020204" charset="0"/>
              </a:rPr>
              <a:t>equipamiento</a:t>
            </a:r>
            <a:r>
              <a:rPr lang="es-UY" sz="1400" dirty="0" smtClean="0">
                <a:solidFill>
                  <a:srgbClr val="E6616C"/>
                </a:solidFill>
                <a:latin typeface="+mj-lt"/>
                <a:cs typeface="Space Grotesk" panose="020B0604020202020204" charset="0"/>
              </a:rPr>
              <a:t>;</a:t>
            </a:r>
            <a:r>
              <a:rPr lang="es-UY" sz="1400" dirty="0" smtClean="0">
                <a:solidFill>
                  <a:srgbClr val="E6616C"/>
                </a:solidFill>
                <a:latin typeface="Space Grotesk" panose="020B0604020202020204" charset="0"/>
                <a:cs typeface="Space Grotesk" panose="020B0604020202020204" charset="0"/>
              </a:rPr>
              <a:t> </a:t>
            </a:r>
            <a:r>
              <a:rPr lang="es-UY" sz="1400" b="1" dirty="0">
                <a:solidFill>
                  <a:srgbClr val="E6616C"/>
                </a:solidFill>
                <a:latin typeface="Space Grotesk" panose="020B0604020202020204" charset="0"/>
                <a:cs typeface="Space Grotesk" panose="020B0604020202020204" charset="0"/>
              </a:rPr>
              <a:t>plataforma elevadora para baterías de alto voltaje</a:t>
            </a:r>
            <a:r>
              <a:rPr lang="es-UY" sz="1400" dirty="0">
                <a:solidFill>
                  <a:srgbClr val="E6616C"/>
                </a:solidFill>
                <a:latin typeface="Space Grotesk" panose="020B0604020202020204" charset="0"/>
                <a:cs typeface="Space Grotesk" panose="020B0604020202020204" charset="0"/>
              </a:rPr>
              <a:t>, </a:t>
            </a:r>
            <a:r>
              <a:rPr lang="es-UY" sz="1400" b="1" dirty="0">
                <a:solidFill>
                  <a:srgbClr val="E6616C"/>
                </a:solidFill>
                <a:latin typeface="Space Grotesk" panose="020B0604020202020204" charset="0"/>
                <a:cs typeface="Space Grotesk" panose="020B0604020202020204" charset="0"/>
              </a:rPr>
              <a:t>componentes </a:t>
            </a:r>
            <a:r>
              <a:rPr lang="es-UY" sz="1400" b="1" dirty="0" err="1">
                <a:solidFill>
                  <a:srgbClr val="E6616C"/>
                </a:solidFill>
                <a:latin typeface="Space Grotesk" panose="020B0604020202020204" charset="0"/>
                <a:cs typeface="Space Grotesk" panose="020B0604020202020204" charset="0"/>
              </a:rPr>
              <a:t>Uni</a:t>
            </a:r>
            <a:r>
              <a:rPr lang="es-UY" sz="1400" b="1" dirty="0">
                <a:solidFill>
                  <a:srgbClr val="E6616C"/>
                </a:solidFill>
                <a:latin typeface="+mj-lt"/>
                <a:cs typeface="Space Grotesk" panose="020B0604020202020204" charset="0"/>
              </a:rPr>
              <a:t>-</a:t>
            </a:r>
            <a:r>
              <a:rPr lang="es-UY" sz="1400" b="1" dirty="0">
                <a:solidFill>
                  <a:srgbClr val="E6616C"/>
                </a:solidFill>
                <a:latin typeface="Space Grotesk" panose="020B0604020202020204" charset="0"/>
                <a:cs typeface="Space Grotesk" panose="020B0604020202020204" charset="0"/>
              </a:rPr>
              <a:t>Train</a:t>
            </a:r>
            <a:r>
              <a:rPr lang="es-UY" sz="1400" dirty="0">
                <a:solidFill>
                  <a:srgbClr val="E6616C"/>
                </a:solidFill>
                <a:latin typeface="Space Grotesk" panose="020B0604020202020204" charset="0"/>
                <a:cs typeface="Space Grotesk" panose="020B0604020202020204" charset="0"/>
              </a:rPr>
              <a:t> de la </a:t>
            </a:r>
            <a:r>
              <a:rPr lang="es-UY" sz="1400" dirty="0" smtClean="0">
                <a:solidFill>
                  <a:srgbClr val="E6616C"/>
                </a:solidFill>
                <a:latin typeface="Space Grotesk" panose="020B0604020202020204" charset="0"/>
                <a:cs typeface="Space Grotesk" panose="020B0604020202020204" charset="0"/>
              </a:rPr>
              <a:t>empresa Lucas </a:t>
            </a:r>
            <a:r>
              <a:rPr lang="es-UY" sz="1400" dirty="0" err="1" smtClean="0">
                <a:solidFill>
                  <a:srgbClr val="E6616C"/>
                </a:solidFill>
                <a:latin typeface="Space Grotesk" panose="020B0604020202020204" charset="0"/>
                <a:cs typeface="Space Grotesk" panose="020B0604020202020204" charset="0"/>
              </a:rPr>
              <a:t>Nüelle</a:t>
            </a:r>
            <a:r>
              <a:rPr lang="es-UY" sz="1400" dirty="0" smtClean="0">
                <a:solidFill>
                  <a:srgbClr val="E6616C"/>
                </a:solidFill>
                <a:latin typeface="Space Grotesk" panose="020B0604020202020204" charset="0"/>
                <a:cs typeface="Space Grotesk" panose="020B0604020202020204" charset="0"/>
              </a:rPr>
              <a:t>.</a:t>
            </a:r>
            <a:br>
              <a:rPr lang="es-UY" sz="1400" dirty="0" smtClean="0">
                <a:solidFill>
                  <a:srgbClr val="E6616C"/>
                </a:solidFill>
                <a:latin typeface="Space Grotesk" panose="020B0604020202020204" charset="0"/>
                <a:cs typeface="Space Grotesk" panose="020B0604020202020204" charset="0"/>
              </a:rPr>
            </a:br>
            <a:r>
              <a:rPr lang="es-UY" sz="1400" dirty="0">
                <a:solidFill>
                  <a:srgbClr val="E6616C"/>
                </a:solidFill>
                <a:latin typeface="Space Grotesk" panose="020B0604020202020204" charset="0"/>
                <a:cs typeface="Space Grotesk" panose="020B0604020202020204" charset="0"/>
              </a:rPr>
              <a:t/>
            </a:r>
            <a:br>
              <a:rPr lang="es-UY" sz="1400" dirty="0">
                <a:solidFill>
                  <a:srgbClr val="E6616C"/>
                </a:solidFill>
                <a:latin typeface="Space Grotesk" panose="020B0604020202020204" charset="0"/>
                <a:cs typeface="Space Grotesk" panose="020B0604020202020204" charset="0"/>
              </a:rPr>
            </a:br>
            <a:r>
              <a:rPr lang="es-UY" sz="1400" dirty="0" smtClean="0">
                <a:solidFill>
                  <a:srgbClr val="E6616C"/>
                </a:solidFill>
                <a:latin typeface="Space Grotesk" panose="020B0604020202020204" charset="0"/>
                <a:cs typeface="Space Grotesk" panose="020B0604020202020204" charset="0"/>
              </a:rPr>
              <a:t>Por </a:t>
            </a:r>
            <a:r>
              <a:rPr lang="es-UY" sz="1400" dirty="0">
                <a:solidFill>
                  <a:srgbClr val="E6616C"/>
                </a:solidFill>
                <a:latin typeface="Space Grotesk" panose="020B0604020202020204" charset="0"/>
                <a:cs typeface="Space Grotesk" panose="020B0604020202020204" charset="0"/>
              </a:rPr>
              <a:t>otro lado, se adquirieron diversos equipos de la marca </a:t>
            </a:r>
            <a:r>
              <a:rPr lang="es-UY" sz="1400" b="1" dirty="0" err="1">
                <a:solidFill>
                  <a:srgbClr val="E6616C"/>
                </a:solidFill>
                <a:latin typeface="Space Grotesk" panose="020B0604020202020204" charset="0"/>
                <a:cs typeface="Space Grotesk" panose="020B0604020202020204" charset="0"/>
              </a:rPr>
              <a:t>Launch</a:t>
            </a:r>
            <a:r>
              <a:rPr lang="es-UY" sz="1400" dirty="0">
                <a:solidFill>
                  <a:srgbClr val="E6616C"/>
                </a:solidFill>
                <a:latin typeface="Space Grotesk" panose="020B0604020202020204" charset="0"/>
                <a:cs typeface="Space Grotesk" panose="020B0604020202020204" charset="0"/>
              </a:rPr>
              <a:t>, con los cuales los estudiantes podrán acceder a </a:t>
            </a:r>
            <a:r>
              <a:rPr lang="es-UY" sz="1400" b="1" dirty="0">
                <a:solidFill>
                  <a:srgbClr val="E6616C"/>
                </a:solidFill>
                <a:latin typeface="Space Grotesk" panose="020B0604020202020204" charset="0"/>
                <a:cs typeface="Space Grotesk" panose="020B0604020202020204" charset="0"/>
              </a:rPr>
              <a:t>realizar mediciones y diagnósticos de posibles fallas en </a:t>
            </a:r>
            <a:r>
              <a:rPr lang="es-UY" sz="1400" b="1" dirty="0" smtClean="0">
                <a:solidFill>
                  <a:srgbClr val="E6616C"/>
                </a:solidFill>
                <a:latin typeface="Space Grotesk" panose="020B0604020202020204" charset="0"/>
                <a:cs typeface="Space Grotesk" panose="020B0604020202020204" charset="0"/>
              </a:rPr>
              <a:t>vehículos eléctricos y </a:t>
            </a:r>
            <a:r>
              <a:rPr lang="es-UY" sz="1400" b="1" dirty="0" smtClean="0">
                <a:solidFill>
                  <a:srgbClr val="E6616C"/>
                </a:solidFill>
                <a:latin typeface="+mj-lt"/>
                <a:cs typeface="Space Grotesk" panose="020B0604020202020204" charset="0"/>
              </a:rPr>
              <a:t>baterías de alto voltaje.</a:t>
            </a:r>
            <a:endParaRPr sz="1400" b="1" dirty="0">
              <a:solidFill>
                <a:srgbClr val="E6616C"/>
              </a:solidFill>
              <a:latin typeface="Space Grotesk" panose="020B0604020202020204" charset="0"/>
              <a:ea typeface="Space Grotesk"/>
              <a:cs typeface="Space Grotesk" panose="020B0604020202020204" charset="0"/>
              <a:sym typeface="Space Grotesk"/>
            </a:endParaRPr>
          </a:p>
        </p:txBody>
      </p:sp>
      <p:sp>
        <p:nvSpPr>
          <p:cNvPr id="182" name="Google Shape;182;p4"/>
          <p:cNvSpPr/>
          <p:nvPr/>
        </p:nvSpPr>
        <p:spPr>
          <a:xfrm>
            <a:off x="-8975" y="-17775"/>
            <a:ext cx="42342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4"/>
          <p:cNvSpPr txBox="1">
            <a:spLocks noGrp="1"/>
          </p:cNvSpPr>
          <p:nvPr>
            <p:ph type="title"/>
          </p:nvPr>
        </p:nvSpPr>
        <p:spPr>
          <a:xfrm>
            <a:off x="1158175" y="2241675"/>
            <a:ext cx="1899900" cy="62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1645" b="1">
                <a:solidFill>
                  <a:srgbClr val="999999"/>
                </a:solidFill>
                <a:latin typeface="Space Grotesk"/>
                <a:ea typeface="Space Grotesk"/>
                <a:cs typeface="Space Grotesk"/>
                <a:sym typeface="Space Grotesk"/>
              </a:rPr>
              <a:t>Colocar imagen en este espacio</a:t>
            </a:r>
            <a:endParaRPr sz="3220" b="1">
              <a:solidFill>
                <a:srgbClr val="999999"/>
              </a:solidFill>
              <a:latin typeface="Space Grotesk"/>
              <a:ea typeface="Space Grotesk"/>
              <a:cs typeface="Space Grotesk"/>
              <a:sym typeface="Space Grotesk"/>
            </a:endParaRPr>
          </a:p>
        </p:txBody>
      </p:sp>
      <p:cxnSp>
        <p:nvCxnSpPr>
          <p:cNvPr id="184" name="Google Shape;184;p4"/>
          <p:cNvCxnSpPr/>
          <p:nvPr/>
        </p:nvCxnSpPr>
        <p:spPr>
          <a:xfrm>
            <a:off x="4875298" y="4616618"/>
            <a:ext cx="2912513" cy="0"/>
          </a:xfrm>
          <a:prstGeom prst="straightConnector1">
            <a:avLst/>
          </a:prstGeom>
          <a:noFill/>
          <a:ln w="9525" cap="flat" cmpd="sng">
            <a:solidFill>
              <a:srgbClr val="21242F"/>
            </a:solidFill>
            <a:prstDash val="lgDash"/>
            <a:round/>
            <a:headEnd type="none" w="med" len="med"/>
            <a:tailEnd type="none" w="med" len="med"/>
          </a:ln>
        </p:spPr>
      </p:cxnSp>
      <p:cxnSp>
        <p:nvCxnSpPr>
          <p:cNvPr id="185" name="Google Shape;185;p4"/>
          <p:cNvCxnSpPr/>
          <p:nvPr/>
        </p:nvCxnSpPr>
        <p:spPr>
          <a:xfrm>
            <a:off x="4849516" y="715301"/>
            <a:ext cx="3492600" cy="0"/>
          </a:xfrm>
          <a:prstGeom prst="straightConnector1">
            <a:avLst/>
          </a:prstGeom>
          <a:noFill/>
          <a:ln w="9525" cap="flat" cmpd="sng">
            <a:solidFill>
              <a:srgbClr val="21242F"/>
            </a:solidFill>
            <a:prstDash val="lgDash"/>
            <a:round/>
            <a:headEnd type="none" w="med" len="med"/>
            <a:tailEnd type="none" w="med" len="med"/>
          </a:ln>
        </p:spPr>
      </p:cxn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775"/>
            <a:ext cx="4225225" cy="5143500"/>
          </a:xfrm>
          <a:prstGeom prst="rect">
            <a:avLst/>
          </a:prstGeom>
        </p:spPr>
      </p:pic>
    </p:spTree>
    <p:extLst>
      <p:ext uri="{BB962C8B-B14F-4D97-AF65-F5344CB8AC3E}">
        <p14:creationId xmlns:p14="http://schemas.microsoft.com/office/powerpoint/2010/main" val="416400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C"/>
        </a:solidFill>
        <a:effectLst/>
      </p:bgPr>
    </p:bg>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4789300" y="425808"/>
            <a:ext cx="3721200" cy="3631733"/>
          </a:xfrm>
          <a:prstGeom prst="rect">
            <a:avLst/>
          </a:prstGeom>
          <a:noFill/>
          <a:ln>
            <a:noFill/>
          </a:ln>
        </p:spPr>
        <p:txBody>
          <a:bodyPr spcFirstLastPara="1" wrap="square" lIns="91425" tIns="91425" rIns="91425" bIns="91425" anchor="t" anchorCtr="0">
            <a:spAutoFit/>
          </a:bodyPr>
          <a:lstStyle/>
          <a:p>
            <a:r>
              <a:rPr lang="es-UY" sz="1400" dirty="0">
                <a:solidFill>
                  <a:srgbClr val="E6616C"/>
                </a:solidFill>
                <a:latin typeface="Space Grotesk" panose="020B0604020202020204" charset="0"/>
                <a:cs typeface="Space Grotesk" panose="020B0604020202020204" charset="0"/>
              </a:rPr>
              <a:t>Este </a:t>
            </a:r>
            <a:r>
              <a:rPr lang="es-UY" sz="1400" b="1" dirty="0">
                <a:solidFill>
                  <a:srgbClr val="E6616C"/>
                </a:solidFill>
                <a:latin typeface="+mj-lt"/>
                <a:cs typeface="Space Grotesk" panose="020B0604020202020204" charset="0"/>
              </a:rPr>
              <a:t>2024</a:t>
            </a:r>
            <a:r>
              <a:rPr lang="es-UY" sz="1400" dirty="0">
                <a:solidFill>
                  <a:srgbClr val="E6616C"/>
                </a:solidFill>
                <a:latin typeface="Space Grotesk" panose="020B0604020202020204" charset="0"/>
                <a:cs typeface="Space Grotesk" panose="020B0604020202020204" charset="0"/>
              </a:rPr>
              <a:t> tuvimos el agrado de recibir a funcionarios de la </a:t>
            </a:r>
            <a:r>
              <a:rPr lang="es-UY" sz="1400" b="1" dirty="0">
                <a:solidFill>
                  <a:srgbClr val="E6616C"/>
                </a:solidFill>
                <a:latin typeface="Space Grotesk" panose="020B0604020202020204" charset="0"/>
                <a:cs typeface="Space Grotesk" panose="020B0604020202020204" charset="0"/>
              </a:rPr>
              <a:t>Universidad de Ciencias Aplicadas </a:t>
            </a:r>
            <a:r>
              <a:rPr lang="es-UY" sz="1400" b="1" dirty="0" err="1">
                <a:solidFill>
                  <a:srgbClr val="E6616C"/>
                </a:solidFill>
                <a:latin typeface="Space Grotesk" panose="020B0604020202020204" charset="0"/>
                <a:cs typeface="Space Grotesk" panose="020B0604020202020204" charset="0"/>
              </a:rPr>
              <a:t>Hamk</a:t>
            </a:r>
            <a:r>
              <a:rPr lang="es-UY" sz="1400" dirty="0">
                <a:solidFill>
                  <a:srgbClr val="E6616C"/>
                </a:solidFill>
                <a:latin typeface="Space Grotesk" panose="020B0604020202020204" charset="0"/>
                <a:cs typeface="Space Grotesk" panose="020B0604020202020204" charset="0"/>
              </a:rPr>
              <a:t> (Finlandia) como parte de la capacitación en </a:t>
            </a:r>
            <a:r>
              <a:rPr lang="es-UY" sz="1400" b="1" dirty="0">
                <a:solidFill>
                  <a:srgbClr val="E6616C"/>
                </a:solidFill>
                <a:latin typeface="Space Grotesk" panose="020B0604020202020204" charset="0"/>
                <a:cs typeface="Space Grotesk" panose="020B0604020202020204" charset="0"/>
              </a:rPr>
              <a:t>“Formación innovadora para nuevos empleos que acompañan la transición energética sostenible</a:t>
            </a:r>
            <a:r>
              <a:rPr lang="es-UY" sz="1400" b="1" dirty="0" smtClean="0">
                <a:solidFill>
                  <a:srgbClr val="E6616C"/>
                </a:solidFill>
                <a:latin typeface="Space Grotesk" panose="020B0604020202020204" charset="0"/>
                <a:cs typeface="Space Grotesk" panose="020B0604020202020204" charset="0"/>
              </a:rPr>
              <a:t>”,</a:t>
            </a:r>
            <a:r>
              <a:rPr lang="es-UY" sz="1400" dirty="0" smtClean="0">
                <a:solidFill>
                  <a:srgbClr val="E6616C"/>
                </a:solidFill>
                <a:latin typeface="Space Grotesk" panose="020B0604020202020204" charset="0"/>
                <a:cs typeface="Space Grotesk" panose="020B0604020202020204" charset="0"/>
              </a:rPr>
              <a:t> en la cual participan algunos colaboradores </a:t>
            </a:r>
            <a:r>
              <a:rPr lang="es-UY" sz="1400" dirty="0">
                <a:solidFill>
                  <a:srgbClr val="E6616C"/>
                </a:solidFill>
                <a:latin typeface="Space Grotesk" panose="020B0604020202020204" charset="0"/>
                <a:cs typeface="Space Grotesk" panose="020B0604020202020204" charset="0"/>
              </a:rPr>
              <a:t>de Talleres Don Bosco. </a:t>
            </a:r>
            <a:r>
              <a:rPr lang="es-UY" sz="1400" dirty="0" smtClean="0">
                <a:solidFill>
                  <a:srgbClr val="E6616C"/>
                </a:solidFill>
                <a:latin typeface="Space Grotesk" panose="020B0604020202020204" charset="0"/>
                <a:cs typeface="Space Grotesk" panose="020B0604020202020204" charset="0"/>
              </a:rPr>
              <a:t/>
            </a:r>
            <a:br>
              <a:rPr lang="es-UY" sz="1400" dirty="0" smtClean="0">
                <a:solidFill>
                  <a:srgbClr val="E6616C"/>
                </a:solidFill>
                <a:latin typeface="Space Grotesk" panose="020B0604020202020204" charset="0"/>
                <a:cs typeface="Space Grotesk" panose="020B0604020202020204" charset="0"/>
              </a:rPr>
            </a:br>
            <a:r>
              <a:rPr lang="es-UY" sz="1400" dirty="0">
                <a:solidFill>
                  <a:srgbClr val="E6616C"/>
                </a:solidFill>
                <a:latin typeface="Space Grotesk" panose="020B0604020202020204" charset="0"/>
                <a:cs typeface="Space Grotesk" panose="020B0604020202020204" charset="0"/>
              </a:rPr>
              <a:t/>
            </a:r>
            <a:br>
              <a:rPr lang="es-UY" sz="1400" dirty="0">
                <a:solidFill>
                  <a:srgbClr val="E6616C"/>
                </a:solidFill>
                <a:latin typeface="Space Grotesk" panose="020B0604020202020204" charset="0"/>
                <a:cs typeface="Space Grotesk" panose="020B0604020202020204" charset="0"/>
              </a:rPr>
            </a:br>
            <a:r>
              <a:rPr lang="es-UY" sz="1400" dirty="0" smtClean="0">
                <a:solidFill>
                  <a:srgbClr val="E6616C"/>
                </a:solidFill>
                <a:latin typeface="Space Grotesk" panose="020B0604020202020204" charset="0"/>
                <a:cs typeface="Space Grotesk" panose="020B0604020202020204" charset="0"/>
              </a:rPr>
              <a:t>Los </a:t>
            </a:r>
            <a:r>
              <a:rPr lang="es-UY" sz="1400" dirty="0">
                <a:solidFill>
                  <a:srgbClr val="E6616C"/>
                </a:solidFill>
                <a:latin typeface="Space Grotesk" panose="020B0604020202020204" charset="0"/>
                <a:cs typeface="Space Grotesk" panose="020B0604020202020204" charset="0"/>
              </a:rPr>
              <a:t>estudiantes y docentes de nuestra institución tuvieron la posibilidad de intercambiar experiencias y visiones sobre la transformación energética y su impacto global, representando esto un gran aporte para el dictado del curso.</a:t>
            </a:r>
          </a:p>
        </p:txBody>
      </p:sp>
      <p:sp>
        <p:nvSpPr>
          <p:cNvPr id="182" name="Google Shape;182;p4"/>
          <p:cNvSpPr/>
          <p:nvPr/>
        </p:nvSpPr>
        <p:spPr>
          <a:xfrm>
            <a:off x="-8975" y="-17775"/>
            <a:ext cx="42342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4"/>
          <p:cNvSpPr txBox="1">
            <a:spLocks noGrp="1"/>
          </p:cNvSpPr>
          <p:nvPr>
            <p:ph type="title"/>
          </p:nvPr>
        </p:nvSpPr>
        <p:spPr>
          <a:xfrm>
            <a:off x="1158175" y="2241675"/>
            <a:ext cx="1899900" cy="62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1645" b="1">
                <a:solidFill>
                  <a:srgbClr val="999999"/>
                </a:solidFill>
                <a:latin typeface="Space Grotesk"/>
                <a:ea typeface="Space Grotesk"/>
                <a:cs typeface="Space Grotesk"/>
                <a:sym typeface="Space Grotesk"/>
              </a:rPr>
              <a:t>Colocar imagen en este espacio</a:t>
            </a:r>
            <a:endParaRPr sz="3220" b="1">
              <a:solidFill>
                <a:srgbClr val="999999"/>
              </a:solidFill>
              <a:latin typeface="Space Grotesk"/>
              <a:ea typeface="Space Grotesk"/>
              <a:cs typeface="Space Grotesk"/>
              <a:sym typeface="Space Grotesk"/>
            </a:endParaRPr>
          </a:p>
        </p:txBody>
      </p:sp>
      <p:cxnSp>
        <p:nvCxnSpPr>
          <p:cNvPr id="184" name="Google Shape;184;p4"/>
          <p:cNvCxnSpPr/>
          <p:nvPr/>
        </p:nvCxnSpPr>
        <p:spPr>
          <a:xfrm>
            <a:off x="4903600" y="4354531"/>
            <a:ext cx="3492600" cy="0"/>
          </a:xfrm>
          <a:prstGeom prst="straightConnector1">
            <a:avLst/>
          </a:prstGeom>
          <a:noFill/>
          <a:ln w="9525" cap="flat" cmpd="sng">
            <a:solidFill>
              <a:srgbClr val="21242F"/>
            </a:solidFill>
            <a:prstDash val="lgDash"/>
            <a:round/>
            <a:headEnd type="none" w="med" len="med"/>
            <a:tailEnd type="none" w="med" len="med"/>
          </a:ln>
        </p:spPr>
      </p:cxnSp>
      <p:cxnSp>
        <p:nvCxnSpPr>
          <p:cNvPr id="185" name="Google Shape;185;p4"/>
          <p:cNvCxnSpPr/>
          <p:nvPr/>
        </p:nvCxnSpPr>
        <p:spPr>
          <a:xfrm>
            <a:off x="4903600" y="198861"/>
            <a:ext cx="3492600" cy="0"/>
          </a:xfrm>
          <a:prstGeom prst="straightConnector1">
            <a:avLst/>
          </a:prstGeom>
          <a:noFill/>
          <a:ln w="9525" cap="flat" cmpd="sng">
            <a:solidFill>
              <a:srgbClr val="21242F"/>
            </a:solidFill>
            <a:prstDash val="lgDash"/>
            <a:round/>
            <a:headEnd type="none" w="med" len="med"/>
            <a:tailEnd type="none" w="med" len="med"/>
          </a:ln>
        </p:spPr>
      </p:cxn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37" y="0"/>
            <a:ext cx="3305175" cy="5143500"/>
          </a:xfrm>
          <a:prstGeom prst="rect">
            <a:avLst/>
          </a:prstGeom>
        </p:spPr>
      </p:pic>
    </p:spTree>
    <p:extLst>
      <p:ext uri="{BB962C8B-B14F-4D97-AF65-F5344CB8AC3E}">
        <p14:creationId xmlns:p14="http://schemas.microsoft.com/office/powerpoint/2010/main" val="223105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C"/>
        </a:solidFill>
        <a:effectLst/>
      </p:bgPr>
    </p:bg>
    <p:spTree>
      <p:nvGrpSpPr>
        <p:cNvPr id="1" name="Shape 201"/>
        <p:cNvGrpSpPr/>
        <p:nvPr/>
      </p:nvGrpSpPr>
      <p:grpSpPr>
        <a:xfrm>
          <a:off x="0" y="0"/>
          <a:ext cx="0" cy="0"/>
          <a:chOff x="0" y="0"/>
          <a:chExt cx="0" cy="0"/>
        </a:xfrm>
      </p:grpSpPr>
      <p:sp>
        <p:nvSpPr>
          <p:cNvPr id="202" name="Google Shape;202;p6"/>
          <p:cNvSpPr/>
          <p:nvPr/>
        </p:nvSpPr>
        <p:spPr>
          <a:xfrm>
            <a:off x="-8975" y="-17775"/>
            <a:ext cx="42342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6"/>
          <p:cNvSpPr txBox="1">
            <a:spLocks noGrp="1"/>
          </p:cNvSpPr>
          <p:nvPr>
            <p:ph type="title"/>
          </p:nvPr>
        </p:nvSpPr>
        <p:spPr>
          <a:xfrm>
            <a:off x="922325" y="2241675"/>
            <a:ext cx="1899900" cy="62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1645" b="1">
                <a:solidFill>
                  <a:srgbClr val="999999"/>
                </a:solidFill>
                <a:latin typeface="Space Grotesk"/>
                <a:ea typeface="Space Grotesk"/>
                <a:cs typeface="Space Grotesk"/>
                <a:sym typeface="Space Grotesk"/>
              </a:rPr>
              <a:t>Colocar imagen en este espacio</a:t>
            </a:r>
            <a:endParaRPr sz="3220" b="1">
              <a:solidFill>
                <a:srgbClr val="999999"/>
              </a:solidFill>
              <a:latin typeface="Space Grotesk"/>
              <a:ea typeface="Space Grotesk"/>
              <a:cs typeface="Space Grotesk"/>
              <a:sym typeface="Space Grotesk"/>
            </a:endParaRPr>
          </a:p>
        </p:txBody>
      </p:sp>
      <p:sp>
        <p:nvSpPr>
          <p:cNvPr id="205" name="Google Shape;205;p6"/>
          <p:cNvSpPr txBox="1"/>
          <p:nvPr/>
        </p:nvSpPr>
        <p:spPr>
          <a:xfrm>
            <a:off x="4603922" y="899546"/>
            <a:ext cx="4149834" cy="3708677"/>
          </a:xfrm>
          <a:prstGeom prst="rect">
            <a:avLst/>
          </a:prstGeom>
          <a:noFill/>
          <a:ln>
            <a:noFill/>
          </a:ln>
        </p:spPr>
        <p:txBody>
          <a:bodyPr spcFirstLastPara="1" wrap="square" lIns="91425" tIns="91425" rIns="91425" bIns="91425" anchor="t" anchorCtr="0">
            <a:spAutoFit/>
          </a:bodyPr>
          <a:lstStyle/>
          <a:p>
            <a:r>
              <a:rPr lang="en-US" sz="1700" b="1" dirty="0" err="1" smtClean="0">
                <a:solidFill>
                  <a:srgbClr val="21242F"/>
                </a:solidFill>
                <a:latin typeface="Space Grotesk"/>
                <a:ea typeface="Space Grotesk"/>
                <a:cs typeface="Space Grotesk"/>
                <a:sym typeface="Space Grotesk"/>
              </a:rPr>
              <a:t>Expansión</a:t>
            </a:r>
            <a:r>
              <a:rPr lang="en-US" sz="1700" b="1" dirty="0">
                <a:solidFill>
                  <a:srgbClr val="21242F"/>
                </a:solidFill>
                <a:latin typeface="Space Grotesk"/>
                <a:ea typeface="Space Grotesk"/>
                <a:cs typeface="Space Grotesk"/>
                <a:sym typeface="Space Grotesk"/>
              </a:rPr>
              <a:t> </a:t>
            </a:r>
            <a:r>
              <a:rPr lang="en-US" sz="1700" b="1" dirty="0" smtClean="0">
                <a:solidFill>
                  <a:srgbClr val="21242F"/>
                </a:solidFill>
                <a:latin typeface="Space Grotesk"/>
                <a:ea typeface="Space Grotesk"/>
                <a:cs typeface="Space Grotesk"/>
                <a:sym typeface="Space Grotesk"/>
              </a:rPr>
              <a:t>y </a:t>
            </a:r>
            <a:r>
              <a:rPr lang="en-US" sz="1700" b="1" dirty="0" err="1" smtClean="0">
                <a:solidFill>
                  <a:srgbClr val="21242F"/>
                </a:solidFill>
                <a:latin typeface="Space Grotesk"/>
                <a:ea typeface="Space Grotesk"/>
                <a:cs typeface="Space Grotesk"/>
                <a:sym typeface="Space Grotesk"/>
              </a:rPr>
              <a:t>estrategia</a:t>
            </a:r>
            <a:r>
              <a:rPr lang="en-US" sz="1700" b="1" dirty="0" smtClean="0">
                <a:solidFill>
                  <a:srgbClr val="21242F"/>
                </a:solidFill>
                <a:latin typeface="Space Grotesk"/>
                <a:ea typeface="Space Grotesk"/>
                <a:cs typeface="Space Grotesk"/>
                <a:sym typeface="Space Grotesk"/>
              </a:rPr>
              <a:t> a </a:t>
            </a:r>
            <a:r>
              <a:rPr lang="en-US" sz="1700" b="1" dirty="0" err="1" smtClean="0">
                <a:solidFill>
                  <a:srgbClr val="21242F"/>
                </a:solidFill>
                <a:latin typeface="Space Grotesk"/>
                <a:ea typeface="Space Grotesk"/>
                <a:cs typeface="Space Grotesk"/>
                <a:sym typeface="Space Grotesk"/>
              </a:rPr>
              <a:t>futuro</a:t>
            </a:r>
            <a:r>
              <a:rPr lang="en-US" sz="1700" b="1" dirty="0" smtClean="0">
                <a:solidFill>
                  <a:srgbClr val="21242F"/>
                </a:solidFill>
                <a:latin typeface="Space Grotesk"/>
                <a:ea typeface="Space Grotesk"/>
                <a:cs typeface="Space Grotesk"/>
                <a:sym typeface="Space Grotesk"/>
              </a:rPr>
              <a:t>:</a:t>
            </a:r>
            <a:br>
              <a:rPr lang="en-US" sz="1700" b="1" dirty="0" smtClean="0">
                <a:solidFill>
                  <a:srgbClr val="21242F"/>
                </a:solidFill>
                <a:latin typeface="Space Grotesk"/>
                <a:ea typeface="Space Grotesk"/>
                <a:cs typeface="Space Grotesk"/>
                <a:sym typeface="Space Grotesk"/>
              </a:rPr>
            </a:br>
            <a:r>
              <a:rPr lang="en-US" sz="1700" b="1" dirty="0" smtClean="0">
                <a:solidFill>
                  <a:srgbClr val="21242F"/>
                </a:solidFill>
                <a:latin typeface="Space Grotesk"/>
                <a:ea typeface="Space Grotesk"/>
                <a:cs typeface="Space Grotesk"/>
                <a:sym typeface="Space Grotesk"/>
              </a:rPr>
              <a:t/>
            </a:r>
            <a:br>
              <a:rPr lang="en-US" sz="1700" b="1" dirty="0" smtClean="0">
                <a:solidFill>
                  <a:srgbClr val="21242F"/>
                </a:solidFill>
                <a:latin typeface="Space Grotesk"/>
                <a:ea typeface="Space Grotesk"/>
                <a:cs typeface="Space Grotesk"/>
                <a:sym typeface="Space Grotesk"/>
              </a:rPr>
            </a:br>
            <a:r>
              <a:rPr lang="es-UY" sz="1600" dirty="0">
                <a:solidFill>
                  <a:srgbClr val="E6616C"/>
                </a:solidFill>
                <a:latin typeface="Space Grotesk" panose="020B0604020202020204" charset="0"/>
                <a:ea typeface="Space Grotesk"/>
                <a:cs typeface="Space Grotesk" panose="020B0604020202020204" charset="0"/>
              </a:rPr>
              <a:t>S</a:t>
            </a:r>
            <a:r>
              <a:rPr lang="es-UY" sz="1600" dirty="0" smtClean="0">
                <a:solidFill>
                  <a:srgbClr val="E6616C"/>
                </a:solidFill>
                <a:latin typeface="Space Grotesk" panose="020B0604020202020204" charset="0"/>
                <a:cs typeface="Space Grotesk" panose="020B0604020202020204" charset="0"/>
              </a:rPr>
              <a:t>e </a:t>
            </a:r>
            <a:r>
              <a:rPr lang="es-UY" sz="1600" dirty="0">
                <a:solidFill>
                  <a:srgbClr val="E6616C"/>
                </a:solidFill>
                <a:latin typeface="Space Grotesk" panose="020B0604020202020204" charset="0"/>
                <a:cs typeface="Space Grotesk" panose="020B0604020202020204" charset="0"/>
              </a:rPr>
              <a:t>llevará a cabo de manera conjunta con </a:t>
            </a:r>
            <a:r>
              <a:rPr lang="es-UY" sz="1600" b="1" dirty="0">
                <a:solidFill>
                  <a:srgbClr val="E6616C"/>
                </a:solidFill>
                <a:latin typeface="Space Grotesk" panose="020B0604020202020204" charset="0"/>
                <a:cs typeface="Space Grotesk" panose="020B0604020202020204" charset="0"/>
              </a:rPr>
              <a:t>CEFOMER</a:t>
            </a:r>
            <a:r>
              <a:rPr lang="es-UY" sz="1600" dirty="0">
                <a:solidFill>
                  <a:srgbClr val="E6616C"/>
                </a:solidFill>
                <a:latin typeface="Space Grotesk" panose="020B0604020202020204" charset="0"/>
                <a:cs typeface="Space Grotesk" panose="020B0604020202020204" charset="0"/>
              </a:rPr>
              <a:t> y la </a:t>
            </a:r>
            <a:r>
              <a:rPr lang="es-UY" sz="1600" b="1" dirty="0">
                <a:solidFill>
                  <a:srgbClr val="E6616C"/>
                </a:solidFill>
                <a:latin typeface="Space Grotesk" panose="020B0604020202020204" charset="0"/>
                <a:cs typeface="Space Grotesk" panose="020B0604020202020204" charset="0"/>
              </a:rPr>
              <a:t>UTEC</a:t>
            </a:r>
            <a:r>
              <a:rPr lang="es-UY" sz="1600" dirty="0">
                <a:solidFill>
                  <a:srgbClr val="E6616C"/>
                </a:solidFill>
                <a:latin typeface="Space Grotesk" panose="020B0604020202020204" charset="0"/>
                <a:cs typeface="Space Grotesk" panose="020B0604020202020204" charset="0"/>
              </a:rPr>
              <a:t> una capacitación en lo que respecta a la </a:t>
            </a:r>
            <a:r>
              <a:rPr lang="es-UY" sz="1600" b="1" dirty="0">
                <a:solidFill>
                  <a:srgbClr val="E6616C"/>
                </a:solidFill>
                <a:latin typeface="Space Grotesk" panose="020B0604020202020204" charset="0"/>
                <a:cs typeface="Space Grotesk" panose="020B0604020202020204" charset="0"/>
              </a:rPr>
              <a:t>seguridad en vehículos híbridos y eléctricos</a:t>
            </a:r>
            <a:r>
              <a:rPr lang="es-UY" sz="1600" dirty="0">
                <a:solidFill>
                  <a:srgbClr val="E6616C"/>
                </a:solidFill>
                <a:latin typeface="Space Grotesk" panose="020B0604020202020204" charset="0"/>
                <a:cs typeface="Space Grotesk" panose="020B0604020202020204" charset="0"/>
              </a:rPr>
              <a:t>, con el objetivo de capacitar a </a:t>
            </a:r>
            <a:r>
              <a:rPr lang="es-UY" sz="1600" dirty="0">
                <a:solidFill>
                  <a:srgbClr val="E6616C"/>
                </a:solidFill>
                <a:latin typeface="+mj-lt"/>
                <a:cs typeface="Space Grotesk" panose="020B0604020202020204" charset="0"/>
              </a:rPr>
              <a:t>60</a:t>
            </a:r>
            <a:r>
              <a:rPr lang="es-UY" sz="1600" dirty="0">
                <a:solidFill>
                  <a:srgbClr val="E6616C"/>
                </a:solidFill>
                <a:latin typeface="Space Grotesk" panose="020B0604020202020204" charset="0"/>
                <a:cs typeface="Space Grotesk" panose="020B0604020202020204" charset="0"/>
              </a:rPr>
              <a:t> personas, en diversos grupos, algunos en nuestra institución y otro en el interior del país (Paysandú), permitiendo la </a:t>
            </a:r>
            <a:r>
              <a:rPr lang="es-UY" sz="1600" b="1" dirty="0" smtClean="0">
                <a:solidFill>
                  <a:srgbClr val="E6616C"/>
                </a:solidFill>
                <a:latin typeface="Space Grotesk" panose="020B0604020202020204" charset="0"/>
                <a:cs typeface="Space Grotesk" panose="020B0604020202020204" charset="0"/>
              </a:rPr>
              <a:t>expansión de la temática </a:t>
            </a:r>
            <a:r>
              <a:rPr lang="es-UY" sz="1600" b="1" dirty="0">
                <a:solidFill>
                  <a:srgbClr val="E6616C"/>
                </a:solidFill>
                <a:latin typeface="Space Grotesk" panose="020B0604020202020204" charset="0"/>
                <a:cs typeface="Space Grotesk" panose="020B0604020202020204" charset="0"/>
              </a:rPr>
              <a:t>a nuevos puntos </a:t>
            </a:r>
            <a:r>
              <a:rPr lang="es-UY" sz="1600" b="1" dirty="0" smtClean="0">
                <a:solidFill>
                  <a:srgbClr val="E6616C"/>
                </a:solidFill>
                <a:latin typeface="Space Grotesk" panose="020B0604020202020204" charset="0"/>
                <a:cs typeface="Space Grotesk" panose="020B0604020202020204" charset="0"/>
              </a:rPr>
              <a:t>del país.</a:t>
            </a:r>
            <a:endParaRPr lang="es-UY" sz="1600" b="1" dirty="0">
              <a:solidFill>
                <a:srgbClr val="E6616C"/>
              </a:solidFill>
              <a:latin typeface="Space Grotesk" panose="020B0604020202020204" charset="0"/>
              <a:cs typeface="Space Grotesk" panose="020B0604020202020204" charset="0"/>
            </a:endParaRPr>
          </a:p>
          <a:p>
            <a:r>
              <a:rPr lang="es-UY" sz="1800" dirty="0"/>
              <a:t/>
            </a:r>
            <a:br>
              <a:rPr lang="es-UY" sz="1800" dirty="0"/>
            </a:br>
            <a:endParaRPr sz="1700" b="1" i="0" u="none" strike="noStrike" cap="none" dirty="0">
              <a:solidFill>
                <a:srgbClr val="21242F"/>
              </a:solidFill>
              <a:latin typeface="Space Grotesk"/>
              <a:ea typeface="Space Grotesk"/>
              <a:cs typeface="Space Grotesk"/>
              <a:sym typeface="Space Grotesk"/>
            </a:endParaRPr>
          </a:p>
        </p:txBody>
      </p:sp>
      <p:sp>
        <p:nvSpPr>
          <p:cNvPr id="210" name="Google Shape;210;p6"/>
          <p:cNvSpPr/>
          <p:nvPr/>
        </p:nvSpPr>
        <p:spPr>
          <a:xfrm>
            <a:off x="3936625" y="1200550"/>
            <a:ext cx="522000" cy="522000"/>
          </a:xfrm>
          <a:prstGeom prst="rect">
            <a:avLst/>
          </a:prstGeom>
          <a:solidFill>
            <a:srgbClr val="E661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1" name="Google Shape;211;p6"/>
          <p:cNvPicPr preferRelativeResize="0"/>
          <p:nvPr/>
        </p:nvPicPr>
        <p:blipFill>
          <a:blip r:embed="rId3"/>
          <a:stretch>
            <a:fillRect/>
          </a:stretch>
        </p:blipFill>
        <p:spPr>
          <a:xfrm>
            <a:off x="4032872" y="1279915"/>
            <a:ext cx="329603" cy="363370"/>
          </a:xfrm>
          <a:prstGeom prst="rect">
            <a:avLst/>
          </a:prstGeom>
          <a:noFill/>
          <a:ln>
            <a:noFill/>
          </a:ln>
        </p:spPr>
      </p:pic>
      <p:sp>
        <p:nvSpPr>
          <p:cNvPr id="212" name="Google Shape;212;p6"/>
          <p:cNvSpPr/>
          <p:nvPr/>
        </p:nvSpPr>
        <p:spPr>
          <a:xfrm>
            <a:off x="3936625" y="2311150"/>
            <a:ext cx="522000" cy="522000"/>
          </a:xfrm>
          <a:prstGeom prst="rect">
            <a:avLst/>
          </a:prstGeom>
          <a:solidFill>
            <a:srgbClr val="2124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3" name="Google Shape;213;p6"/>
          <p:cNvPicPr preferRelativeResize="0"/>
          <p:nvPr/>
        </p:nvPicPr>
        <p:blipFill>
          <a:blip r:embed="rId3"/>
          <a:stretch>
            <a:fillRect/>
          </a:stretch>
        </p:blipFill>
        <p:spPr>
          <a:xfrm>
            <a:off x="4032872" y="2390515"/>
            <a:ext cx="329603" cy="363370"/>
          </a:xfrm>
          <a:prstGeom prst="rect">
            <a:avLst/>
          </a:prstGeom>
          <a:noFill/>
          <a:ln>
            <a:noFill/>
          </a:ln>
        </p:spPr>
      </p:pic>
      <p:sp>
        <p:nvSpPr>
          <p:cNvPr id="214" name="Google Shape;214;p6"/>
          <p:cNvSpPr/>
          <p:nvPr/>
        </p:nvSpPr>
        <p:spPr>
          <a:xfrm>
            <a:off x="3936625" y="3421750"/>
            <a:ext cx="522000" cy="522000"/>
          </a:xfrm>
          <a:prstGeom prst="rect">
            <a:avLst/>
          </a:prstGeom>
          <a:solidFill>
            <a:srgbClr val="E661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5" name="Google Shape;215;p6"/>
          <p:cNvPicPr preferRelativeResize="0"/>
          <p:nvPr/>
        </p:nvPicPr>
        <p:blipFill>
          <a:blip r:embed="rId3"/>
          <a:stretch>
            <a:fillRect/>
          </a:stretch>
        </p:blipFill>
        <p:spPr>
          <a:xfrm>
            <a:off x="4032872" y="3501115"/>
            <a:ext cx="329603" cy="363370"/>
          </a:xfrm>
          <a:prstGeom prst="rect">
            <a:avLst/>
          </a:prstGeom>
          <a:noFill/>
          <a:ln>
            <a:noFill/>
          </a:ln>
        </p:spPr>
      </p:pic>
      <p:sp>
        <p:nvSpPr>
          <p:cNvPr id="216" name="Google Shape;216;p6"/>
          <p:cNvSpPr/>
          <p:nvPr/>
        </p:nvSpPr>
        <p:spPr>
          <a:xfrm>
            <a:off x="8423675" y="0"/>
            <a:ext cx="720300" cy="720300"/>
          </a:xfrm>
          <a:prstGeom prst="rect">
            <a:avLst/>
          </a:prstGeom>
          <a:noFill/>
          <a:ln w="9525" cap="flat" cmpd="sng">
            <a:solidFill>
              <a:srgbClr val="21242F"/>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22" y="400"/>
            <a:ext cx="3305175" cy="5143500"/>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3675" y="-24789"/>
            <a:ext cx="745089" cy="7450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C"/>
        </a:solidFill>
        <a:effectLst/>
      </p:bgPr>
    </p:bg>
    <p:spTree>
      <p:nvGrpSpPr>
        <p:cNvPr id="1" name="Shape 225"/>
        <p:cNvGrpSpPr/>
        <p:nvPr/>
      </p:nvGrpSpPr>
      <p:grpSpPr>
        <a:xfrm>
          <a:off x="0" y="0"/>
          <a:ext cx="0" cy="0"/>
          <a:chOff x="0" y="0"/>
          <a:chExt cx="0" cy="0"/>
        </a:xfrm>
      </p:grpSpPr>
      <p:sp>
        <p:nvSpPr>
          <p:cNvPr id="226" name="Google Shape;226;p7"/>
          <p:cNvSpPr/>
          <p:nvPr/>
        </p:nvSpPr>
        <p:spPr>
          <a:xfrm>
            <a:off x="150" y="1375825"/>
            <a:ext cx="9144000" cy="1928400"/>
          </a:xfrm>
          <a:prstGeom prst="rect">
            <a:avLst/>
          </a:prstGeom>
          <a:solidFill>
            <a:srgbClr val="E661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7" name="Google Shape;227;p7"/>
          <p:cNvSpPr txBox="1"/>
          <p:nvPr/>
        </p:nvSpPr>
        <p:spPr>
          <a:xfrm>
            <a:off x="889304" y="1631804"/>
            <a:ext cx="7367100" cy="141574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panose="020B0604020202020204"/>
              <a:buNone/>
            </a:pPr>
            <a:r>
              <a:rPr lang="en-US" sz="4000" b="1" i="0" u="none" strike="noStrike" cap="none" dirty="0" smtClean="0">
                <a:solidFill>
                  <a:srgbClr val="FFFFFF"/>
                </a:solidFill>
                <a:latin typeface="Space Grotesk"/>
                <a:ea typeface="Space Grotesk"/>
                <a:cs typeface="Space Grotesk"/>
                <a:sym typeface="Space Grotesk"/>
              </a:rPr>
              <a:t>VEHÍCULOS HÍBRIDOS Y ELÉCTRICOS</a:t>
            </a:r>
            <a:endParaRPr sz="4000" b="1" i="0" u="none" strike="noStrike" cap="none" dirty="0">
              <a:solidFill>
                <a:srgbClr val="FFFFFF"/>
              </a:solidFill>
              <a:latin typeface="Space Grotesk"/>
              <a:ea typeface="Space Grotesk"/>
              <a:cs typeface="Space Grotesk"/>
              <a:sym typeface="Space Grotesk"/>
            </a:endParaRPr>
          </a:p>
        </p:txBody>
      </p:sp>
      <p:pic>
        <p:nvPicPr>
          <p:cNvPr id="229" name="Google Shape;229;p7"/>
          <p:cNvPicPr preferRelativeResize="0"/>
          <p:nvPr/>
        </p:nvPicPr>
        <p:blipFill rotWithShape="1">
          <a:blip r:embed="rId3"/>
          <a:srcRect l="-1032" t="-7200" r="-1164" b="-7635"/>
          <a:stretch>
            <a:fillRect/>
          </a:stretch>
        </p:blipFill>
        <p:spPr>
          <a:xfrm>
            <a:off x="6658325" y="411975"/>
            <a:ext cx="2238499" cy="472750"/>
          </a:xfrm>
          <a:prstGeom prst="rect">
            <a:avLst/>
          </a:prstGeom>
          <a:noFill/>
          <a:ln>
            <a:noFill/>
          </a:ln>
        </p:spPr>
      </p:pic>
      <p:pic>
        <p:nvPicPr>
          <p:cNvPr id="230" name="Google Shape;230;p7"/>
          <p:cNvPicPr preferRelativeResize="0"/>
          <p:nvPr/>
        </p:nvPicPr>
        <p:blipFill rotWithShape="1">
          <a:blip r:embed="rId4"/>
          <a:srcRect t="18" b="9"/>
          <a:stretch>
            <a:fillRect/>
          </a:stretch>
        </p:blipFill>
        <p:spPr>
          <a:xfrm>
            <a:off x="325850" y="411975"/>
            <a:ext cx="1126909" cy="561800"/>
          </a:xfrm>
          <a:prstGeom prst="rect">
            <a:avLst/>
          </a:prstGeom>
          <a:noFill/>
          <a:ln>
            <a:noFill/>
          </a:ln>
        </p:spPr>
      </p:pic>
      <p:cxnSp>
        <p:nvCxnSpPr>
          <p:cNvPr id="231" name="Google Shape;231;p7"/>
          <p:cNvCxnSpPr/>
          <p:nvPr/>
        </p:nvCxnSpPr>
        <p:spPr>
          <a:xfrm rot="10800000">
            <a:off x="1582382" y="9924"/>
            <a:ext cx="0" cy="1365900"/>
          </a:xfrm>
          <a:prstGeom prst="straightConnector1">
            <a:avLst/>
          </a:prstGeom>
          <a:noFill/>
          <a:ln w="9525" cap="flat" cmpd="sng">
            <a:solidFill>
              <a:srgbClr val="21242F"/>
            </a:solidFill>
            <a:prstDash val="lgDash"/>
            <a:round/>
            <a:headEnd type="none" w="med" len="med"/>
            <a:tailEnd type="none" w="med" len="med"/>
          </a:ln>
        </p:spPr>
      </p:cxnSp>
      <p:cxnSp>
        <p:nvCxnSpPr>
          <p:cNvPr id="232" name="Google Shape;232;p7"/>
          <p:cNvCxnSpPr/>
          <p:nvPr/>
        </p:nvCxnSpPr>
        <p:spPr>
          <a:xfrm rot="10800000">
            <a:off x="6287600" y="9925"/>
            <a:ext cx="0" cy="1365900"/>
          </a:xfrm>
          <a:prstGeom prst="straightConnector1">
            <a:avLst/>
          </a:prstGeom>
          <a:noFill/>
          <a:ln w="9525" cap="flat" cmpd="sng">
            <a:solidFill>
              <a:srgbClr val="21242F"/>
            </a:solidFill>
            <a:prstDash val="lgDash"/>
            <a:round/>
            <a:headEnd type="none" w="med" len="med"/>
            <a:tailEnd type="none" w="med" len="med"/>
          </a:ln>
        </p:spPr>
      </p:cxn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8925" y="1866925"/>
            <a:ext cx="4326450" cy="432645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184</Words>
  <Application>Microsoft Office PowerPoint</Application>
  <PresentationFormat>Presentación en pantalla (16:9)</PresentationFormat>
  <Paragraphs>18</Paragraphs>
  <Slides>8</Slides>
  <Notes>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Space Grotesk</vt:lpstr>
      <vt:lpstr>Simple Light</vt:lpstr>
      <vt:lpstr>Presentación de PowerPoint</vt:lpstr>
      <vt:lpstr>Presentación de PowerPoint</vt:lpstr>
      <vt:lpstr>A la fecha, se han llevado a cabo 7 ediciones de dicho curso, capacitando a un total de 89 alumnos. Este mes de Agosto dimos inicio a 2 grupos más, uno con 15 y otro con 11 participantes.   Algunas de estas capacitaciones se han llevado a cabo de forma exclusiva con funcionarios de empresas (MULTICAR, Automóvil Club del Uruguay) siendo una propuesta de expansión poder seguir sumando empresas que estén interesadas en actualizar los conocimientos de sus técnicos en las nuevas tecnologías.  Por otro lado, también han sido diversas las empresas que han confiado en nuestra institución para capacitar a sus funcionarios de manera particular (NAMI, julio Cesar Lestido, GRUPO FIANCAR, Cristalpet S.A, Cardoc, Surftrip SRL).  </vt:lpstr>
      <vt:lpstr>Los principales temas trabajados en el curso son:  -FUNDAMENTOS DE ELECTROTECNIA Y ELECTRÓNICA.  -SISTEMA DE PROPULSOR DE VEHÍCULOS HÍBRIDOS Y ELÉCTRICOS.  -MOTORES ELÉCTRICOS Y BATERÍAS PARA VEHÍCULOS HÍBRIDOS Y ELÉCTRICOS.  -ELECTRÓNICA DE CONTROL Y TECNOLOGÍAS DE LA RECARGA.  -ESTRUCTURA DE LOS VEHÍCULOS HÍBRIDOS Y ELÉCTRICOS.  -COMERCIALIZACIÓN Y EXPLOTACIÓN DE VEHÍCULOS HÍBRIDOS Y ELÉCTRICOS.  -VISIÓN DE FUTURO (VEHÍCULOS AUTÓNOMOS Y CONECTADOS).  </vt:lpstr>
      <vt:lpstr>  Enfocados en mejorar año a año las posibilidades del curso es que actualizamos en este 2024 parte de nuestro equipamiento; plataforma elevadora para baterías de alto voltaje, componentes Uni-Train de la empresa Lucas Nüelle.  Por otro lado, se adquirieron diversos equipos de la marca Launch, con los cuales los estudiantes podrán acceder a realizar mediciones y diagnósticos de posibles fallas en vehículos eléctricos y baterías de alto voltaje.</vt:lpstr>
      <vt:lpstr>Este 2024 tuvimos el agrado de recibir a funcionarios de la Universidad de Ciencias Aplicadas Hamk (Finlandia) como parte de la capacitación en “Formación innovadora para nuevos empleos que acompañan la transición energética sostenible”, en la cual participan algunos colaboradores de Talleres Don Bosco.   Los estudiantes y docentes de nuestra institución tuvieron la posibilidad de intercambiar experiencias y visiones sobre la transformación energética y su impacto global, representando esto un gran aporte para el dictado del curso.</vt:lpstr>
      <vt:lpstr>Colocar imagen en este espacio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José Silva</dc:creator>
  <cp:lastModifiedBy>curcortos</cp:lastModifiedBy>
  <cp:revision>25</cp:revision>
  <dcterms:created xsi:type="dcterms:W3CDTF">2024-08-09T19:16:53Z</dcterms:created>
  <dcterms:modified xsi:type="dcterms:W3CDTF">2024-08-09T23:11:42Z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37BECA15644244EC991410D6ED92C8D7_12</vt:lpwstr>
  </property>
  <property fmtid="{D5CDD505-2E9C-101B-9397-08002B2CF9AE}" pid="3" name="KSOProductBuildVer">
    <vt:lpwstr>1033-12.2.0.17153</vt:lpwstr>
  </property>
</Properties>
</file>